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0.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7.svg" ContentType="image/svg+xml"/>
  <Override PartName="/ppt/media/image19.svg" ContentType="image/svg+xml"/>
  <Override PartName="/ppt/media/image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257" r:id="rId4"/>
    <p:sldId id="259" r:id="rId5"/>
    <p:sldId id="276" r:id="rId7"/>
    <p:sldId id="277" r:id="rId8"/>
    <p:sldId id="278" r:id="rId9"/>
    <p:sldId id="279" r:id="rId10"/>
    <p:sldId id="280" r:id="rId11"/>
    <p:sldId id="281" r:id="rId12"/>
    <p:sldId id="282" r:id="rId13"/>
    <p:sldId id="260" r:id="rId14"/>
    <p:sldId id="261" r:id="rId15"/>
    <p:sldId id="285" r:id="rId16"/>
    <p:sldId id="258" r:id="rId17"/>
    <p:sldId id="272" r:id="rId18"/>
    <p:sldId id="273" r:id="rId19"/>
    <p:sldId id="274" r:id="rId20"/>
    <p:sldId id="275" r:id="rId21"/>
    <p:sldId id="262" r:id="rId22"/>
    <p:sldId id="293" r:id="rId23"/>
    <p:sldId id="292" r:id="rId24"/>
    <p:sldId id="295" r:id="rId25"/>
    <p:sldId id="286" r:id="rId26"/>
    <p:sldId id="287" r:id="rId27"/>
    <p:sldId id="288" r:id="rId28"/>
    <p:sldId id="289" r:id="rId29"/>
    <p:sldId id="290" r:id="rId30"/>
    <p:sldId id="291" r:id="rId31"/>
    <p:sldId id="271" r:id="rId32"/>
  </p:sldIdLst>
  <p:sldSz cx="18288000" cy="10287000"/>
  <p:notesSz cx="6858000" cy="9144000"/>
  <p:embeddedFontLst>
    <p:embeddedFont>
      <p:font typeface="Bungee"/>
      <p:regular r:id="rId38"/>
    </p:embeddedFont>
    <p:embeddedFont>
      <p:font typeface="Sansita" panose="03060502030602020506"/>
      <p:regular r:id="rId39"/>
    </p:embeddedFont>
    <p:embeddedFont>
      <p:font typeface="Poppins" panose="00000500000000000000"/>
      <p:regular r:id="rId40"/>
    </p:embeddedFont>
    <p:embeddedFont>
      <p:font typeface="Sigmar One" panose="00000500000000000000"/>
      <p:regular r:id="rId41"/>
    </p:embeddedFont>
    <p:embeddedFont>
      <p:font typeface="Calibri" panose="020F0502020204030204" charset="0"/>
      <p:regular r:id="rId42"/>
      <p:bold r:id="rId43"/>
      <p:italic r:id="rId44"/>
      <p:boldItalic r:id="rId45"/>
    </p:embeddedFont>
    <p:embeddedFont>
      <p:font typeface="Sansita Bold" panose="03060602030702020506"/>
      <p:bold r:id="rId46"/>
    </p:embeddedFont>
    <p:embeddedFont>
      <p:font typeface="Paytone One" panose="000005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08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customXml" Target="../customXml/item1.xml"/><Relationship Id="rId36" Type="http://schemas.openxmlformats.org/officeDocument/2006/relationships/customXmlProps" Target="../customXml/itemProps10.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algn="just">
              <a:lnSpc>
                <a:spcPts val="3430"/>
              </a:lnSpc>
              <a:spcBef>
                <a:spcPct val="0"/>
              </a:spcBef>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indent="0">
              <a:buFont typeface="Wingdings" panose="05000000000000000000" charset="0"/>
              <a:buNone/>
            </a:pPr>
            <a:endParaRPr lang="vi-VN" altLang="en-US" b="1">
              <a:latin typeface="Times New Roman" panose="02020603050405020304" charset="0"/>
              <a:cs typeface="Times New Roman" panose="02020603050405020304" charset="0"/>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vi-V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EAF (Effort Adjustment Factor - Hệ số điều chỉnh nỗ lực) là một yếu tố điều chỉnh nhằm tăng độ chính xác của ước lượng dựa trên các đặc điểm cụ thể của dự án</a:t>
            </a:r>
            <a:r>
              <a:rPr lang="vi-VN" altLang="en-US"/>
              <a:t>, </a:t>
            </a:r>
            <a:r>
              <a:rPr lang="en-US"/>
              <a:t>được tính bằng cách nhân các hệ số điều chỉnh đại diện cho 15 yếu tố ảnh hưởng đến nỗ lực phát triển phần mềm.</a:t>
            </a:r>
            <a:endParaRPr lang="en-US"/>
          </a:p>
          <a:p>
            <a:r>
              <a:rPr lang="en-US"/>
              <a:t>Công thức tính EAF</a:t>
            </a:r>
            <a:endParaRPr lang="en-US"/>
          </a:p>
          <a:p>
            <a:r>
              <a:rPr lang="en-US"/>
              <a:t>EAF=RELY×DATA×CPLX×TIME×STOR×VIRT×TURN×ACAP×AEXP×PCAP×VEXP×LEXP×MODP×TOOL×SCED</a:t>
            </a:r>
            <a:endParaRPr lang="en-US"/>
          </a:p>
          <a:p>
            <a:pPr marL="171450" indent="-171450">
              <a:buFont typeface="Wingdings" panose="05000000000000000000" charset="0"/>
              <a:buChar char="v"/>
            </a:pPr>
            <a:r>
              <a:rPr lang="en-US"/>
              <a:t>Product Attributes (Thuộc tính sản phẩm)</a:t>
            </a:r>
            <a:endParaRPr lang="en-US"/>
          </a:p>
          <a:p>
            <a:r>
              <a:rPr lang="en-US"/>
              <a:t>RELY (Required Software Reliability): Độ tin cậy yêu cầu của phần mềm.</a:t>
            </a:r>
            <a:endParaRPr lang="en-US"/>
          </a:p>
          <a:p>
            <a:r>
              <a:rPr lang="en-US"/>
              <a:t>DATA (Database Size): Kích thước của cơ sở dữ liệu được sử dụng trong ứng dụng.</a:t>
            </a:r>
            <a:endParaRPr lang="en-US"/>
          </a:p>
          <a:p>
            <a:r>
              <a:rPr lang="en-US"/>
              <a:t>CPLX (Product Complexity): Độ phức tạp của sản phẩm phần mềm.</a:t>
            </a:r>
            <a:endParaRPr lang="en-US"/>
          </a:p>
          <a:p>
            <a:pPr marL="171450" indent="-171450">
              <a:buFont typeface="Wingdings" panose="05000000000000000000" charset="0"/>
              <a:buChar char="v"/>
            </a:pPr>
            <a:r>
              <a:rPr lang="en-US"/>
              <a:t>Hardware Attributes (Thuộc tính phần cứng)</a:t>
            </a:r>
            <a:endParaRPr lang="en-US"/>
          </a:p>
          <a:p>
            <a:r>
              <a:rPr lang="en-US"/>
              <a:t>TIME (Execution Time Constraint): Ràng buộc về thời gian xử lý.</a:t>
            </a:r>
            <a:endParaRPr lang="en-US"/>
          </a:p>
          <a:p>
            <a:r>
              <a:rPr lang="en-US"/>
              <a:t>STOR (Main Storage Constraint): Ràng buộc về dung lượng bộ nhớ.</a:t>
            </a:r>
            <a:endParaRPr lang="en-US"/>
          </a:p>
          <a:p>
            <a:r>
              <a:rPr lang="en-US"/>
              <a:t>VIRT (Virtual Machine Volatility): Mức độ biến động của môi trường ảo.</a:t>
            </a:r>
            <a:endParaRPr lang="en-US"/>
          </a:p>
          <a:p>
            <a:r>
              <a:rPr lang="en-US"/>
              <a:t>TURN (Computer Turnaround Time): Thời gian xử lý của hệ thống.</a:t>
            </a:r>
            <a:endParaRPr lang="en-US"/>
          </a:p>
          <a:p>
            <a:pPr marL="171450" indent="-171450">
              <a:buFont typeface="Wingdings" panose="05000000000000000000" charset="0"/>
              <a:buChar char="v"/>
            </a:pPr>
            <a:r>
              <a:rPr lang="en-US"/>
              <a:t>Personnel Attributes (Thuộc tính nhân sự)</a:t>
            </a:r>
            <a:endParaRPr lang="en-US"/>
          </a:p>
          <a:p>
            <a:r>
              <a:rPr lang="en-US"/>
              <a:t>ACAP (Analyst Capability): Năng lực của các nhà phân tích.</a:t>
            </a:r>
            <a:endParaRPr lang="en-US"/>
          </a:p>
          <a:p>
            <a:r>
              <a:rPr lang="en-US"/>
              <a:t>PCAP (Programmer Capability): Năng lực của các lập trình viên.</a:t>
            </a:r>
            <a:endParaRPr lang="en-US"/>
          </a:p>
          <a:p>
            <a:r>
              <a:rPr lang="en-US"/>
              <a:t>PCON (Personnel Continuity): Mức độ ổn định của đội ngũ.</a:t>
            </a:r>
            <a:endParaRPr lang="en-US"/>
          </a:p>
          <a:p>
            <a:r>
              <a:rPr lang="en-US"/>
              <a:t>AEXP (Applications Experience): Kinh nghiệm về ứng dụng của đội ngũ.</a:t>
            </a:r>
            <a:endParaRPr lang="en-US"/>
          </a:p>
          <a:p>
            <a:r>
              <a:rPr lang="en-US"/>
              <a:t>PEXP (Platform Experience): Kinh nghiệm về nền tảng phát triển.</a:t>
            </a:r>
            <a:endParaRPr lang="en-US"/>
          </a:p>
          <a:p>
            <a:r>
              <a:rPr lang="en-US"/>
              <a:t>LTEX (Language and Tool Experience): Kinh nghiệm về ngôn ngữ lập trình và công cụ.</a:t>
            </a:r>
            <a:endParaRPr lang="en-US"/>
          </a:p>
          <a:p>
            <a:pPr marL="171450" indent="-171450">
              <a:buFont typeface="Wingdings" panose="05000000000000000000" charset="0"/>
              <a:buChar char="v"/>
            </a:pPr>
            <a:r>
              <a:rPr lang="en-US"/>
              <a:t>Project Attributes (Thuộc tính dự án)</a:t>
            </a:r>
            <a:endParaRPr lang="en-US"/>
          </a:p>
          <a:p>
            <a:r>
              <a:rPr lang="en-US"/>
              <a:t>MODP (Use of Modern Programming Practices): Mức độ áp dụng các phương pháp lập trình hiện đại.</a:t>
            </a:r>
            <a:endParaRPr lang="en-US"/>
          </a:p>
          <a:p>
            <a:r>
              <a:rPr lang="en-US"/>
              <a:t>TOOL (Use of Software Tools): Mức độ hỗ trợ của các công cụ phần mềm.</a:t>
            </a:r>
            <a:endParaRPr lang="en-US"/>
          </a:p>
          <a:p>
            <a:r>
              <a:rPr lang="en-US"/>
              <a:t>SCED (Required Development Schedule): Lịch trình phát triển yêu cầu.</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Việc tính toán Effort (Công sức) và Development Time (Thời gian phát triển) trong mô hình COCOMO (Constructive Cost Model) là rất quan trọng để ước lượng chính xác tài nguyên và thời gian cần thiết cho việc phát triển phần mềm</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Planned Value (PV): Giúp xác định ngân sách dự án cho từng giai đoạn và đánh giá xem dự án có đang tiến triển theo kế hoạch hay không.</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Earned Value (EV): Đo lường giá trị công việc đã hoàn thành cho đến thời điểm hiện tại, giúp so sánh với ngân sách dự tính.</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Actual Cost (AC): Theo dõi chi phí thực tế đã chi cho dự án, giúp kiểm soát và quản lý tài chính một cách chính xác.</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Cost Variance (CV): So sánh giữa giá trị thực hiện và chi phí thực tế, giúp đánh giá hiệu quả sử dụng ngân sách.</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Schedule Variance (SV): So sánh giữa giá trị thực hiện và giá trị lập kế hoạch, giúp xác định xem dự án có bị chậm tiến độ hay không.</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Cost Performance Index (CPI): Đo lường hiệu suất chi phí của dự án. CPI lớn hơn 1 cho thấy dự án đang chi tiêu hiệu quả.</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Schedule Performance Index (SPI): Đo lường hiệu suất tiến độ của dự án. SPI lớn hơn 1 cho thấy dự án đang vượt kế hoạch.</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Ý nghĩa của Cost Variance (CV):</a:t>
            </a:r>
            <a:endParaRPr lang="vi-VN" altLang="en-US"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a:latin typeface="Times New Roman" panose="02020603050405020304" charset="0"/>
                <a:cs typeface="Times New Roman" panose="02020603050405020304" charset="0"/>
                <a:sym typeface="+mn-ea"/>
              </a:rPr>
              <a:t>CV &gt; 0: Dự án đang tiết kiệm chi phí (chi phí thực tế ít hơn giá trị công việc đã hoàn thành).</a:t>
            </a:r>
            <a:endParaRPr lang="vi-VN" altLang="en-US">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a:latin typeface="Times New Roman" panose="02020603050405020304" charset="0"/>
                <a:cs typeface="Times New Roman" panose="02020603050405020304" charset="0"/>
                <a:sym typeface="+mn-ea"/>
              </a:rPr>
              <a:t>CV &lt; 0: Dự án đang vượt ngân sách (chi phí thực tế cao hơn giá trị công việc đã hoàn thành).</a:t>
            </a:r>
            <a:endParaRPr lang="vi-VN" altLang="en-US">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a:latin typeface="Times New Roman" panose="02020603050405020304" charset="0"/>
                <a:cs typeface="Times New Roman" panose="02020603050405020304" charset="0"/>
                <a:sym typeface="+mn-ea"/>
              </a:rPr>
              <a:t>CV = 0: Dự án đang duy trì chi phí đúng như kế hoạch.</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Ý nghĩa của Schedule Variance (SV):</a:t>
            </a:r>
            <a:endParaRPr lang="vi-VN" altLang="en-US"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a:latin typeface="Times New Roman" panose="02020603050405020304" charset="0"/>
                <a:cs typeface="Times New Roman" panose="02020603050405020304" charset="0"/>
                <a:sym typeface="+mn-ea"/>
              </a:rPr>
              <a:t>SV &gt; 0: Dự án đang đi nhanh hơn tiến độ (hoàn thành công việc nhiều hơn so với kế hoạch).</a:t>
            </a:r>
            <a:endParaRPr lang="vi-VN" altLang="en-US">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a:latin typeface="Times New Roman" panose="02020603050405020304" charset="0"/>
                <a:cs typeface="Times New Roman" panose="02020603050405020304" charset="0"/>
                <a:sym typeface="+mn-ea"/>
              </a:rPr>
              <a:t>SV &lt; 0: Dự án đang chậm tiến độ (hoàn thành công việc ít hơn so với kế hoạch).</a:t>
            </a:r>
            <a:endParaRPr lang="vi-VN" altLang="en-US">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a:latin typeface="Times New Roman" panose="02020603050405020304" charset="0"/>
                <a:cs typeface="Times New Roman" panose="02020603050405020304" charset="0"/>
                <a:sym typeface="+mn-ea"/>
              </a:rPr>
              <a:t>SV = 0: Dự án đang đi đúng tiến độ.</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Ý nghĩa của CPI:</a:t>
            </a:r>
            <a:endParaRPr lang="vi-VN" altLang="en-US" b="1">
              <a:latin typeface="Times New Roman" panose="02020603050405020304" charset="0"/>
              <a:cs typeface="Times New Roman" panose="02020603050405020304" charset="0"/>
              <a:sym typeface="+mn-ea"/>
            </a:endParaRPr>
          </a:p>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CPI &gt; 1: Dự án đang sử dụng ngân sách hiệu quả hơn dự kiến (chi phí thực tế thấp hơn giá trị công việc đã hoàn thành).</a:t>
            </a:r>
            <a:endParaRPr lang="vi-VN" altLang="en-US" b="1">
              <a:latin typeface="Times New Roman" panose="02020603050405020304" charset="0"/>
              <a:cs typeface="Times New Roman" panose="02020603050405020304" charset="0"/>
              <a:sym typeface="+mn-ea"/>
            </a:endParaRPr>
          </a:p>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CPI &lt; 1: Dự án đang vượt ngân sách (chi phí thực tế cao hơn giá trị công việc đã hoàn thành).</a:t>
            </a:r>
            <a:endParaRPr lang="vi-VN" altLang="en-US" b="1">
              <a:latin typeface="Times New Roman" panose="02020603050405020304" charset="0"/>
              <a:cs typeface="Times New Roman" panose="02020603050405020304" charset="0"/>
              <a:sym typeface="+mn-ea"/>
            </a:endParaRPr>
          </a:p>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CPI = 1: Dự án đang duy trì chi phí đúng như kế hoạch.</a:t>
            </a:r>
            <a:endParaRPr lang="vi-VN" altLang="en-US" b="1">
              <a:latin typeface="Times New Roman" panose="02020603050405020304" charset="0"/>
              <a:cs typeface="Times New Roman" panose="02020603050405020304" charset="0"/>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Ý nghĩa của SPI:</a:t>
            </a:r>
            <a:endParaRPr lang="vi-VN" altLang="en-US" b="1">
              <a:latin typeface="Times New Roman" panose="02020603050405020304" charset="0"/>
              <a:cs typeface="Times New Roman" panose="02020603050405020304" charset="0"/>
              <a:sym typeface="+mn-ea"/>
            </a:endParaRPr>
          </a:p>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SPI &gt; 1: Dự án đang hoàn thành công việc nhanh hơn so với kế hoạch (hoàn thành công việc nhiều hơn so với kế hoạch).</a:t>
            </a:r>
            <a:endParaRPr lang="vi-VN" altLang="en-US" b="1">
              <a:latin typeface="Times New Roman" panose="02020603050405020304" charset="0"/>
              <a:cs typeface="Times New Roman" panose="02020603050405020304" charset="0"/>
              <a:sym typeface="+mn-ea"/>
            </a:endParaRPr>
          </a:p>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SPI &lt; 1: Dự án đang chậm tiến độ (hoàn thành công việc ít hơn so với kế hoạch).</a:t>
            </a:r>
            <a:endParaRPr lang="vi-VN" altLang="en-US" b="1">
              <a:latin typeface="Times New Roman" panose="02020603050405020304" charset="0"/>
              <a:cs typeface="Times New Roman" panose="02020603050405020304" charset="0"/>
              <a:sym typeface="+mn-ea"/>
            </a:endParaRPr>
          </a:p>
          <a:p>
            <a:pPr indent="0">
              <a:buFont typeface="Wingdings" panose="05000000000000000000" charset="0"/>
              <a:buNone/>
            </a:pPr>
            <a:r>
              <a:rPr lang="vi-VN" altLang="en-US" b="1">
                <a:latin typeface="Times New Roman" panose="02020603050405020304" charset="0"/>
                <a:cs typeface="Times New Roman" panose="02020603050405020304" charset="0"/>
                <a:sym typeface="+mn-ea"/>
              </a:rPr>
              <a:t>SPI = 1: Dự án đang hoàn thành công việc đúng tiến độ.</a:t>
            </a:r>
            <a:endParaRPr lang="vi-VN" altLang="en-US" b="1">
              <a:latin typeface="Times New Roman" panose="02020603050405020304" charset="0"/>
              <a:cs typeface="Times New Roman" panose="02020603050405020304" charset="0"/>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Các loại chi phí phát sinh có thể gặp:</a:t>
            </a:r>
            <a:endParaRPr lang="en-US"/>
          </a:p>
          <a:p>
            <a:r>
              <a:rPr lang="en-US"/>
              <a:t>Chi phí phát sinh do thay đổi phạm vi dự án: Khi khách hàng yêu cầu thay đổi, bổ sung tính năng hoặc thay đổi trong yêu cầu ban đầu.</a:t>
            </a:r>
            <a:endParaRPr lang="en-US"/>
          </a:p>
          <a:p>
            <a:r>
              <a:rPr lang="en-US"/>
              <a:t>Chi phí phát sinh do trì hoãn: Khi tiến độ bị chậm lại, có thể phát sinh chi phí nhân sự thêm giờ hoặc chi phí phát sinh từ việc phải gia hạn hợp đồng.</a:t>
            </a:r>
            <a:endParaRPr lang="en-US"/>
          </a:p>
          <a:p>
            <a:r>
              <a:rPr lang="en-US"/>
              <a:t>Chi phí phát sinh do rủi ro ngoài kiểm soát: Những sự cố ngoài dự tính như thiên tai, thay đổi chính sách, hoặc biến động về giá cả thị trường.</a:t>
            </a:r>
            <a:endParaRPr lang="en-US"/>
          </a:p>
          <a:p>
            <a:r>
              <a:rPr lang="en-US"/>
              <a:t>Chi phí phát sinh do sai sót trong dự toán ban đầu: Nếu quá trình lập kế hoạch chi tiết không đầy đủ hoặc không chính xác, có thể dẫn đến chi phí phát sinh.</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sv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4.sv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4.sv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8864504" y="0"/>
            <a:ext cx="9423496" cy="10287000"/>
            <a:chOff x="0" y="0"/>
            <a:chExt cx="12564661" cy="13716000"/>
          </a:xfrm>
        </p:grpSpPr>
        <p:pic>
          <p:nvPicPr>
            <p:cNvPr id="3" name="Picture 3"/>
            <p:cNvPicPr>
              <a:picLocks noChangeAspect="1"/>
            </p:cNvPicPr>
            <p:nvPr/>
          </p:nvPicPr>
          <p:blipFill>
            <a:blip r:embed="rId1"/>
            <a:srcRect l="38186" r="895"/>
            <a:stretch>
              <a:fillRect/>
            </a:stretch>
          </p:blipFill>
          <p:spPr>
            <a:xfrm>
              <a:off x="0" y="0"/>
              <a:ext cx="12564661" cy="13716000"/>
            </a:xfrm>
            <a:prstGeom prst="rect">
              <a:avLst/>
            </a:prstGeom>
          </p:spPr>
        </p:pic>
      </p:grpSp>
      <p:sp>
        <p:nvSpPr>
          <p:cNvPr id="4" name="Freeform 4"/>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48742" y="2135160"/>
            <a:ext cx="8059049" cy="7123140"/>
          </a:xfrm>
          <a:prstGeom prst="rect">
            <a:avLst/>
          </a:prstGeom>
        </p:spPr>
        <p:txBody>
          <a:bodyPr lIns="0" tIns="0" rIns="0" bIns="0" rtlCol="0" anchor="t">
            <a:spAutoFit/>
          </a:bodyPr>
          <a:lstStyle/>
          <a:p>
            <a:pPr algn="ctr">
              <a:lnSpc>
                <a:spcPts val="10830"/>
              </a:lnSpc>
            </a:pPr>
            <a:r>
              <a:rPr lang="en-US" sz="10515">
                <a:solidFill>
                  <a:srgbClr val="FF5757"/>
                </a:solidFill>
                <a:latin typeface="Bungee"/>
                <a:ea typeface="Bungee"/>
                <a:cs typeface="Bungee"/>
                <a:sym typeface="Bungee"/>
              </a:rPr>
              <a:t>CHƯƠNG 4 </a:t>
            </a:r>
            <a:r>
              <a:rPr lang="en-US" sz="10515">
                <a:solidFill>
                  <a:srgbClr val="2E7498"/>
                </a:solidFill>
                <a:latin typeface="Bungee"/>
                <a:ea typeface="Bungee"/>
                <a:cs typeface="Bungee"/>
                <a:sym typeface="Bungee"/>
              </a:rPr>
              <a:t>QUẢN LÝ   CHI PHÍ DỰ ÁN</a:t>
            </a:r>
            <a:endParaRPr lang="en-US" sz="10515">
              <a:solidFill>
                <a:srgbClr val="2E7498"/>
              </a:solidFill>
              <a:latin typeface="Bungee"/>
              <a:ea typeface="Bungee"/>
              <a:cs typeface="Bungee"/>
              <a:sym typeface="Bungee"/>
            </a:endParaRPr>
          </a:p>
          <a:p>
            <a:pPr algn="ctr">
              <a:lnSpc>
                <a:spcPts val="10830"/>
              </a:lnSpc>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Schedule Performance Index (SPI)</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13" name="Text Box 12"/>
          <p:cNvSpPr txBox="1"/>
          <p:nvPr/>
        </p:nvSpPr>
        <p:spPr>
          <a:xfrm>
            <a:off x="1219200" y="4838700"/>
            <a:ext cx="15260320" cy="4030980"/>
          </a:xfrm>
          <a:prstGeom prst="rect">
            <a:avLst/>
          </a:prstGeom>
          <a:noFill/>
        </p:spPr>
        <p:txBody>
          <a:bodyPr wrap="square" rtlCol="0">
            <a:spAutoFit/>
          </a:bodyPr>
          <a:p>
            <a:pPr indent="0">
              <a:buFont typeface="Wingdings" panose="05000000000000000000" charset="0"/>
              <a:buNone/>
            </a:pPr>
            <a:r>
              <a:rPr lang="vi-VN" altLang="en-US" sz="4000" b="1">
                <a:latin typeface="Times New Roman" panose="02020603050405020304" charset="0"/>
                <a:cs typeface="Times New Roman" panose="02020603050405020304" charset="0"/>
              </a:rPr>
              <a:t>Trong </a:t>
            </a:r>
            <a:r>
              <a:rPr lang="vi-VN" altLang="en-US" sz="4000" b="1">
                <a:latin typeface="Times New Roman" panose="02020603050405020304" charset="0"/>
                <a:cs typeface="Times New Roman" panose="02020603050405020304" charset="0"/>
              </a:rPr>
              <a:t>đó:</a:t>
            </a:r>
            <a:endParaRPr lang="vi-VN" altLang="en-US" sz="40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EV (Earned </a:t>
            </a:r>
            <a:r>
              <a:rPr lang="vi-VN" altLang="en-US" sz="3600">
                <a:latin typeface="Times New Roman" panose="02020603050405020304" charset="0"/>
                <a:cs typeface="Times New Roman" panose="02020603050405020304" charset="0"/>
              </a:rPr>
              <a:t>Value)</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PV (Planned Value)</a:t>
            </a:r>
            <a:endParaRPr lang="vi-VN" altLang="en-US" sz="3600">
              <a:latin typeface="Times New Roman" panose="02020603050405020304" charset="0"/>
              <a:cs typeface="Times New Roman" panose="02020603050405020304" charset="0"/>
            </a:endParaRPr>
          </a:p>
          <a:p>
            <a:pPr indent="0">
              <a:buFont typeface="Wingdings" panose="05000000000000000000" charset="0"/>
              <a:buNone/>
            </a:pPr>
            <a:r>
              <a:rPr lang="vi-VN" altLang="en-US" sz="3600" b="1">
                <a:latin typeface="Times New Roman" panose="02020603050405020304" charset="0"/>
                <a:cs typeface="Times New Roman" panose="02020603050405020304" charset="0"/>
              </a:rPr>
              <a:t>Ý nghĩa của Schedule Performance Index (SPI):</a:t>
            </a:r>
            <a:endParaRPr lang="vi-VN" altLang="en-US" sz="36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SPI &gt; 1: Dự án đang hoàn thành công việc nhanh hơn so với kế hoạch</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SPI &lt; 1: Dự án đang chậm tiến độ</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SPI = 1: Dự án đang hoàn thành công việc đúng tiến độ</a:t>
            </a:r>
            <a:endParaRPr lang="vi-VN" altLang="en-US" sz="3600">
              <a:latin typeface="Times New Roman" panose="02020603050405020304" charset="0"/>
              <a:cs typeface="Times New Roman" panose="02020603050405020304" charset="0"/>
            </a:endParaRPr>
          </a:p>
        </p:txBody>
      </p:sp>
      <p:graphicFrame>
        <p:nvGraphicFramePr>
          <p:cNvPr id="2" name="Table 1"/>
          <p:cNvGraphicFramePr/>
          <p:nvPr>
            <p:custDataLst>
              <p:tags r:id="rId1"/>
            </p:custDataLst>
          </p:nvPr>
        </p:nvGraphicFramePr>
        <p:xfrm>
          <a:off x="1524000" y="2171700"/>
          <a:ext cx="15380335" cy="1981835"/>
        </p:xfrm>
        <a:graphic>
          <a:graphicData uri="http://schemas.openxmlformats.org/drawingml/2006/table">
            <a:tbl>
              <a:tblPr firstRow="1" bandRow="1">
                <a:tableStyleId>{5C22544A-7EE6-4342-B048-85BDC9FD1C3A}</a:tableStyleId>
              </a:tblPr>
              <a:tblGrid>
                <a:gridCol w="15380335"/>
              </a:tblGrid>
              <a:tr h="1981835">
                <a:tc>
                  <a:txBody>
                    <a:bodyPr/>
                    <a:p>
                      <a:pPr algn="ctr">
                        <a:lnSpc>
                          <a:spcPct val="200000"/>
                        </a:lnSpc>
                        <a:buNone/>
                      </a:pPr>
                      <a:r>
                        <a:rPr lang="vi-VN" altLang="en-US" sz="4000" b="1">
                          <a:solidFill>
                            <a:schemeClr val="bg1"/>
                          </a:solidFill>
                          <a:latin typeface="Times New Roman" panose="02020603050405020304" charset="0"/>
                          <a:cs typeface="Times New Roman" panose="02020603050405020304" charset="0"/>
                        </a:rPr>
                        <a:t>SPI = EV/P</a:t>
                      </a:r>
                      <a:r>
                        <a:rPr lang="vi-VN" altLang="en-US" sz="4000" b="1">
                          <a:solidFill>
                            <a:schemeClr val="bg1"/>
                          </a:solidFill>
                          <a:latin typeface="Times New Roman" panose="02020603050405020304" charset="0"/>
                          <a:cs typeface="Times New Roman" panose="02020603050405020304" charset="0"/>
                        </a:rPr>
                        <a:t>V</a:t>
                      </a:r>
                      <a:endParaRPr lang="vi-VN" altLang="en-US" sz="4000" b="1">
                        <a:solidFill>
                          <a:schemeClr val="bg1"/>
                        </a:solidFill>
                        <a:latin typeface="Times New Roman" panose="02020603050405020304" charset="0"/>
                        <a:cs typeface="Times New Roman" panose="02020603050405020304" charset="0"/>
                      </a:endParaRPr>
                    </a:p>
                  </a:txBody>
                  <a:tcPr>
                    <a:solidFill>
                      <a:schemeClr val="accent5">
                        <a:lumMod val="60000"/>
                        <a:lumOff val="40000"/>
                      </a:schemeClr>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30042"/>
            <a:ext cx="8182082" cy="6356958"/>
          </a:xfrm>
          <a:custGeom>
            <a:avLst/>
            <a:gdLst/>
            <a:ahLst/>
            <a:cxnLst/>
            <a:rect l="l" t="t" r="r" b="b"/>
            <a:pathLst>
              <a:path w="8182082" h="6356958">
                <a:moveTo>
                  <a:pt x="0" y="0"/>
                </a:moveTo>
                <a:lnTo>
                  <a:pt x="8182082" y="0"/>
                </a:lnTo>
                <a:lnTo>
                  <a:pt x="8182082" y="6356958"/>
                </a:lnTo>
                <a:lnTo>
                  <a:pt x="0" y="6356958"/>
                </a:lnTo>
                <a:lnTo>
                  <a:pt x="0" y="0"/>
                </a:lnTo>
                <a:close/>
              </a:path>
            </a:pathLst>
          </a:custGeom>
          <a:blipFill>
            <a:blip r:embed="rId1"/>
            <a:stretch>
              <a:fillRect l="-927" t="-14952" b="-14952"/>
            </a:stretch>
          </a:blipFill>
        </p:spPr>
      </p:sp>
      <p:sp>
        <p:nvSpPr>
          <p:cNvPr id="3" name="TextBox 3"/>
          <p:cNvSpPr txBox="1"/>
          <p:nvPr/>
        </p:nvSpPr>
        <p:spPr>
          <a:xfrm>
            <a:off x="139181" y="610181"/>
            <a:ext cx="18009637" cy="951338"/>
          </a:xfrm>
          <a:prstGeom prst="rect">
            <a:avLst/>
          </a:prstGeom>
        </p:spPr>
        <p:txBody>
          <a:bodyPr lIns="0" tIns="0" rIns="0" bIns="0" rtlCol="0" anchor="t">
            <a:spAutoFit/>
          </a:bodyPr>
          <a:lstStyle/>
          <a:p>
            <a:pPr algn="l">
              <a:lnSpc>
                <a:spcPts val="7240"/>
              </a:lnSpc>
            </a:pPr>
            <a:r>
              <a:rPr lang="en-US" sz="7030">
                <a:solidFill>
                  <a:srgbClr val="2E7498"/>
                </a:solidFill>
                <a:latin typeface="Sigmar One" panose="00000500000000000000"/>
                <a:ea typeface="Sigmar One" panose="00000500000000000000"/>
                <a:cs typeface="Sigmar One" panose="00000500000000000000"/>
                <a:sym typeface="Sigmar One" panose="00000500000000000000"/>
              </a:rPr>
              <a:t>KHÁI NIỆM VỀ CHI PHÍ PHÁT SINH</a:t>
            </a:r>
            <a:endParaRPr lang="en-US" sz="7030">
              <a:solidFill>
                <a:srgbClr val="2E7498"/>
              </a:solidFill>
              <a:latin typeface="Sigmar One" panose="00000500000000000000"/>
              <a:ea typeface="Sigmar One" panose="00000500000000000000"/>
              <a:cs typeface="Sigmar One" panose="00000500000000000000"/>
              <a:sym typeface="Sigmar One" panose="00000500000000000000"/>
            </a:endParaRPr>
          </a:p>
        </p:txBody>
      </p:sp>
      <p:sp>
        <p:nvSpPr>
          <p:cNvPr id="4" name="TextBox 4"/>
          <p:cNvSpPr txBox="1"/>
          <p:nvPr/>
        </p:nvSpPr>
        <p:spPr>
          <a:xfrm>
            <a:off x="8614738" y="3825267"/>
            <a:ext cx="9534081" cy="5833698"/>
          </a:xfrm>
          <a:prstGeom prst="rect">
            <a:avLst/>
          </a:prstGeom>
        </p:spPr>
        <p:txBody>
          <a:bodyPr lIns="0" tIns="0" rIns="0" bIns="0" rtlCol="0" anchor="t">
            <a:spAutoFit/>
          </a:bodyPr>
          <a:lstStyle/>
          <a:p>
            <a:pPr algn="just">
              <a:lnSpc>
                <a:spcPts val="5120"/>
              </a:lnSpc>
            </a:pPr>
            <a:r>
              <a:rPr lang="en-US" sz="3655">
                <a:solidFill>
                  <a:srgbClr val="2E7498"/>
                </a:solidFill>
                <a:latin typeface="Poppins" panose="00000500000000000000"/>
                <a:ea typeface="Poppins" panose="00000500000000000000"/>
                <a:cs typeface="Poppins" panose="00000500000000000000"/>
                <a:sym typeface="Poppins" panose="00000500000000000000"/>
              </a:rPr>
              <a:t>Chi phí phát sinh là những chi phí ngoài dự kiến mà dự án phải gánh chịu trong suốt quá trình thực hiện. Các yếu tố như yêu cầu bổ sung tính năng, tăng ca, bảo trì và phần mềm bảo mật có thể dẫn đến chi phí phát sinh. Những chi phí này cần được theo dõi chặt chẽ để điều chỉnh ngân sách và đảm bảo dự án không vượt quá chi phí dự tính.</a:t>
            </a:r>
            <a:endParaRPr lang="en-US" sz="3655">
              <a:solidFill>
                <a:srgbClr val="2E7498"/>
              </a:solidFill>
              <a:latin typeface="Poppins" panose="00000500000000000000"/>
              <a:ea typeface="Poppins" panose="00000500000000000000"/>
              <a:cs typeface="Poppins" panose="00000500000000000000"/>
              <a:sym typeface="Poppins" panose="00000500000000000000"/>
            </a:endParaRPr>
          </a:p>
        </p:txBody>
      </p:sp>
      <p:sp>
        <p:nvSpPr>
          <p:cNvPr id="5" name="TextBox 5"/>
          <p:cNvSpPr txBox="1"/>
          <p:nvPr/>
        </p:nvSpPr>
        <p:spPr>
          <a:xfrm>
            <a:off x="7594954" y="5569598"/>
            <a:ext cx="1005930" cy="1451799"/>
          </a:xfrm>
          <a:prstGeom prst="rect">
            <a:avLst/>
          </a:prstGeom>
        </p:spPr>
        <p:txBody>
          <a:bodyPr lIns="0" tIns="0" rIns="0" bIns="0" rtlCol="0" anchor="t">
            <a:spAutoFit/>
          </a:bodyPr>
          <a:lstStyle/>
          <a:p>
            <a:pPr algn="l">
              <a:lnSpc>
                <a:spcPts val="10940"/>
              </a:lnSpc>
            </a:pPr>
            <a:r>
              <a:rPr lang="en-US" sz="10620">
                <a:solidFill>
                  <a:srgbClr val="2E7498"/>
                </a:solidFill>
                <a:latin typeface="Paalalabas Wide"/>
                <a:ea typeface="Paalalabas Wide"/>
                <a:cs typeface="Paalalabas Wide"/>
                <a:sym typeface="Paalalabas Wide"/>
              </a:rPr>
              <a:t>1</a:t>
            </a:r>
            <a:endParaRPr lang="en-US" sz="10620">
              <a:solidFill>
                <a:srgbClr val="2E7498"/>
              </a:solidFill>
              <a:latin typeface="Paalalabas Wide"/>
              <a:ea typeface="Paalalabas Wide"/>
              <a:cs typeface="Paalalabas Wide"/>
              <a:sym typeface="Paalalabas Wide"/>
            </a:endParaRPr>
          </a:p>
        </p:txBody>
      </p:sp>
      <p:sp>
        <p:nvSpPr>
          <p:cNvPr id="6" name="TextBox 6"/>
          <p:cNvSpPr txBox="1"/>
          <p:nvPr/>
        </p:nvSpPr>
        <p:spPr>
          <a:xfrm>
            <a:off x="7176152" y="7450022"/>
            <a:ext cx="1005930" cy="1451799"/>
          </a:xfrm>
          <a:prstGeom prst="rect">
            <a:avLst/>
          </a:prstGeom>
        </p:spPr>
        <p:txBody>
          <a:bodyPr lIns="0" tIns="0" rIns="0" bIns="0" rtlCol="0" anchor="t">
            <a:spAutoFit/>
          </a:bodyPr>
          <a:lstStyle/>
          <a:p>
            <a:pPr algn="l">
              <a:lnSpc>
                <a:spcPts val="10940"/>
              </a:lnSpc>
            </a:pPr>
            <a:r>
              <a:rPr lang="en-US" sz="10620">
                <a:solidFill>
                  <a:srgbClr val="2E7498"/>
                </a:solidFill>
                <a:latin typeface="Paalalabas Wide"/>
                <a:ea typeface="Paalalabas Wide"/>
                <a:cs typeface="Paalalabas Wide"/>
                <a:sym typeface="Paalalabas Wide"/>
              </a:rPr>
              <a:t>2</a:t>
            </a:r>
            <a:endParaRPr lang="en-US" sz="10620">
              <a:solidFill>
                <a:srgbClr val="2E7498"/>
              </a:solidFill>
              <a:latin typeface="Paalalabas Wide"/>
              <a:ea typeface="Paalalabas Wide"/>
              <a:cs typeface="Paalalabas Wide"/>
              <a:sym typeface="Paalalabas Wid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7076" y="803691"/>
            <a:ext cx="10660708" cy="2114590"/>
          </a:xfrm>
          <a:prstGeom prst="rect">
            <a:avLst/>
          </a:prstGeom>
        </p:spPr>
        <p:txBody>
          <a:bodyPr lIns="0" tIns="0" rIns="0" bIns="0" rtlCol="0" anchor="t">
            <a:spAutoFit/>
          </a:bodyPr>
          <a:lstStyle/>
          <a:p>
            <a:pPr algn="l">
              <a:lnSpc>
                <a:spcPts val="8180"/>
              </a:lnSpc>
              <a:spcBef>
                <a:spcPct val="0"/>
              </a:spcBef>
            </a:pPr>
            <a:r>
              <a:rPr lang="en-US" sz="7945" b="1">
                <a:solidFill>
                  <a:srgbClr val="FF5757"/>
                </a:solidFill>
                <a:latin typeface="Sansita Bold" panose="03060602030702020506"/>
                <a:ea typeface="Sansita Bold" panose="03060602030702020506"/>
                <a:cs typeface="Sansita Bold" panose="03060602030702020506"/>
                <a:sym typeface="Sansita Bold" panose="03060602030702020506"/>
              </a:rPr>
              <a:t>KHÁI NIỆM VỀ CHI PHÍ LƯƠNG NHÂN VIÊN</a:t>
            </a:r>
            <a:endParaRPr lang="en-US" sz="7945" b="1">
              <a:solidFill>
                <a:srgbClr val="FF5757"/>
              </a:solidFill>
              <a:latin typeface="Sansita Bold" panose="03060602030702020506"/>
              <a:ea typeface="Sansita Bold" panose="03060602030702020506"/>
              <a:cs typeface="Sansita Bold" panose="03060602030702020506"/>
              <a:sym typeface="Sansita Bold" panose="03060602030702020506"/>
            </a:endParaRPr>
          </a:p>
        </p:txBody>
      </p:sp>
      <p:sp>
        <p:nvSpPr>
          <p:cNvPr id="3" name="TextBox 3"/>
          <p:cNvSpPr txBox="1"/>
          <p:nvPr/>
        </p:nvSpPr>
        <p:spPr>
          <a:xfrm>
            <a:off x="185502" y="3735530"/>
            <a:ext cx="12065959" cy="5796809"/>
          </a:xfrm>
          <a:prstGeom prst="rect">
            <a:avLst/>
          </a:prstGeom>
        </p:spPr>
        <p:txBody>
          <a:bodyPr lIns="0" tIns="0" rIns="0" bIns="0" rtlCol="0" anchor="t">
            <a:spAutoFit/>
          </a:bodyPr>
          <a:lstStyle/>
          <a:p>
            <a:pPr algn="ctr">
              <a:lnSpc>
                <a:spcPts val="5765"/>
              </a:lnSpc>
              <a:spcBef>
                <a:spcPct val="0"/>
              </a:spcBef>
            </a:pPr>
            <a:r>
              <a:rPr lang="en-US" sz="5595">
                <a:solidFill>
                  <a:srgbClr val="6EA5D9"/>
                </a:solidFill>
                <a:latin typeface="Sansita" panose="03060502030602020506"/>
                <a:ea typeface="Sansita" panose="03060502030602020506"/>
                <a:cs typeface="Sansita" panose="03060502030602020506"/>
                <a:sym typeface="Sansita" panose="03060502030602020506"/>
              </a:rPr>
              <a:t>CHI PHÍ LƯƠNG NHÂN VIÊN CHIẾM TỶ LỆ LỚN TRONG TỔNG CHI PHÍ CỦA DỰ ÁN. VIỆC TÍNH TOÁN CHI PHÍ NÀY CẦN DỰA TRÊN SỐ LƯỢNG NHÂN VIÊN VÀ MỨC LƯƠNG HÀNG NGÀY CỦA HỌ, CỘNG VỚI SỐ NGÀY LÀM VIỆC TRONG THÁNG. DỰ ÁN CẦN TÍNH TOÁN CHI PHÍ LƯƠNG CHO TỪNG VỊ TRÍ, TỪ QUẢN LÝ ĐẾN CÁC NHÂN VIÊN KỸ THUẬT VÀ BẢO MẬT.</a:t>
            </a:r>
            <a:endParaRPr lang="en-US" sz="5595">
              <a:solidFill>
                <a:srgbClr val="6EA5D9"/>
              </a:solidFill>
              <a:latin typeface="Sansita" panose="03060502030602020506"/>
              <a:ea typeface="Sansita" panose="03060502030602020506"/>
              <a:cs typeface="Sansita" panose="03060502030602020506"/>
              <a:sym typeface="Sansita" panose="03060502030602020506"/>
            </a:endParaRPr>
          </a:p>
        </p:txBody>
      </p:sp>
      <p:grpSp>
        <p:nvGrpSpPr>
          <p:cNvPr id="4" name="Group 4"/>
          <p:cNvGrpSpPr/>
          <p:nvPr/>
        </p:nvGrpSpPr>
        <p:grpSpPr>
          <a:xfrm rot="0">
            <a:off x="12496610" y="0"/>
            <a:ext cx="7119426" cy="10287000"/>
            <a:chOff x="0" y="0"/>
            <a:chExt cx="9492568" cy="13716000"/>
          </a:xfrm>
        </p:grpSpPr>
        <p:pic>
          <p:nvPicPr>
            <p:cNvPr id="5" name="Picture 5"/>
            <p:cNvPicPr>
              <a:picLocks noChangeAspect="1"/>
            </p:cNvPicPr>
            <p:nvPr/>
          </p:nvPicPr>
          <p:blipFill>
            <a:blip r:embed="rId1"/>
            <a:srcRect l="11916" r="41974"/>
            <a:stretch>
              <a:fillRect/>
            </a:stretch>
          </p:blipFill>
          <p:spPr>
            <a:xfrm>
              <a:off x="0" y="0"/>
              <a:ext cx="9492568" cy="13716000"/>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6600">
                <a:solidFill>
                  <a:srgbClr val="2E7498"/>
                </a:solidFill>
                <a:latin typeface="Times New Roman" panose="02020603050405020304" charset="0"/>
                <a:ea typeface="Sansita" panose="03060502030602020506"/>
                <a:cs typeface="Times New Roman" panose="02020603050405020304" charset="0"/>
                <a:sym typeface="Sansita" panose="03060502030602020506"/>
              </a:rPr>
              <a:t>Công thức cơ </a:t>
            </a:r>
            <a:r>
              <a:rPr lang="vi-VN" altLang="en-US" sz="6600">
                <a:solidFill>
                  <a:srgbClr val="2E7498"/>
                </a:solidFill>
                <a:latin typeface="Times New Roman" panose="02020603050405020304" charset="0"/>
                <a:ea typeface="Sansita" panose="03060502030602020506"/>
                <a:cs typeface="Times New Roman" panose="02020603050405020304" charset="0"/>
                <a:sym typeface="Sansita" panose="03060502030602020506"/>
              </a:rPr>
              <a:t>bản tính chi phí lương nhân viên</a:t>
            </a:r>
            <a:endParaRPr lang="vi-VN" altLang="en-US" sz="66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13" name="Text Box 12"/>
          <p:cNvSpPr txBox="1"/>
          <p:nvPr/>
        </p:nvSpPr>
        <p:spPr>
          <a:xfrm>
            <a:off x="1267460" y="4914900"/>
            <a:ext cx="15260320" cy="4584700"/>
          </a:xfrm>
          <a:prstGeom prst="rect">
            <a:avLst/>
          </a:prstGeom>
          <a:noFill/>
        </p:spPr>
        <p:txBody>
          <a:bodyPr wrap="square" rtlCol="0">
            <a:spAutoFit/>
          </a:bodyPr>
          <a:p>
            <a:pPr indent="0">
              <a:buFont typeface="Wingdings" panose="05000000000000000000" charset="0"/>
              <a:buNone/>
            </a:pPr>
            <a:r>
              <a:rPr lang="vi-VN" altLang="en-US" sz="4000" b="1">
                <a:latin typeface="Times New Roman" panose="02020603050405020304" charset="0"/>
                <a:cs typeface="Times New Roman" panose="02020603050405020304" charset="0"/>
              </a:rPr>
              <a:t>Trong </a:t>
            </a:r>
            <a:r>
              <a:rPr lang="vi-VN" altLang="en-US" sz="4000" b="1">
                <a:latin typeface="Times New Roman" panose="02020603050405020304" charset="0"/>
                <a:cs typeface="Times New Roman" panose="02020603050405020304" charset="0"/>
              </a:rPr>
              <a:t>đó:</a:t>
            </a:r>
            <a:endParaRPr lang="vi-VN" altLang="en-US" sz="40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b="1">
                <a:latin typeface="Times New Roman" panose="02020603050405020304" charset="0"/>
                <a:cs typeface="Times New Roman" panose="02020603050405020304" charset="0"/>
              </a:rPr>
              <a:t>Số giờ làm việc:</a:t>
            </a:r>
            <a:r>
              <a:rPr lang="vi-VN" altLang="en-US" sz="3600">
                <a:latin typeface="Times New Roman" panose="02020603050405020304" charset="0"/>
                <a:cs typeface="Times New Roman" panose="02020603050405020304" charset="0"/>
              </a:rPr>
              <a:t> Tổng số giờ mà nhân viên làm việc trong một khoảng thời gian xác định (tuần, tháng, hay năm).</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b="1">
                <a:latin typeface="Times New Roman" panose="02020603050405020304" charset="0"/>
                <a:cs typeface="Times New Roman" panose="02020603050405020304" charset="0"/>
              </a:rPr>
              <a:t>Mức lương theo giờ:</a:t>
            </a:r>
            <a:r>
              <a:rPr lang="vi-VN" altLang="en-US" sz="3600">
                <a:latin typeface="Times New Roman" panose="02020603050405020304" charset="0"/>
                <a:cs typeface="Times New Roman" panose="02020603050405020304" charset="0"/>
              </a:rPr>
              <a:t> Lương mà nhân viên nhận được cho mỗi giờ làm việc.</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b="1">
                <a:latin typeface="Times New Roman" panose="02020603050405020304" charset="0"/>
                <a:cs typeface="Times New Roman" panose="02020603050405020304" charset="0"/>
              </a:rPr>
              <a:t>Phụ cấp:</a:t>
            </a:r>
            <a:r>
              <a:rPr lang="vi-VN" altLang="en-US" sz="3600">
                <a:latin typeface="Times New Roman" panose="02020603050405020304" charset="0"/>
                <a:cs typeface="Times New Roman" panose="02020603050405020304" charset="0"/>
              </a:rPr>
              <a:t> Các khoản chi phí bổ sung được trả cho nhân viên ngoài lương cơ bản.</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b="1">
                <a:latin typeface="Times New Roman" panose="02020603050405020304" charset="0"/>
                <a:cs typeface="Times New Roman" panose="02020603050405020304" charset="0"/>
              </a:rPr>
              <a:t>Bảo hiểm và các khoản chi khác:</a:t>
            </a:r>
            <a:r>
              <a:rPr lang="vi-VN" altLang="en-US" sz="3600">
                <a:latin typeface="Times New Roman" panose="02020603050405020304" charset="0"/>
                <a:cs typeface="Times New Roman" panose="02020603050405020304" charset="0"/>
              </a:rPr>
              <a:t> Bao gồm các khoản bảo hiểm, thưởng, chi phí đào tạo, và các chi phí liên quan khác.</a:t>
            </a:r>
            <a:endParaRPr lang="vi-VN" altLang="en-US" sz="3600">
              <a:latin typeface="Times New Roman" panose="02020603050405020304" charset="0"/>
              <a:cs typeface="Times New Roman" panose="02020603050405020304" charset="0"/>
            </a:endParaRPr>
          </a:p>
        </p:txBody>
      </p:sp>
      <p:graphicFrame>
        <p:nvGraphicFramePr>
          <p:cNvPr id="2" name="Table 1"/>
          <p:cNvGraphicFramePr/>
          <p:nvPr>
            <p:custDataLst>
              <p:tags r:id="rId1"/>
            </p:custDataLst>
          </p:nvPr>
        </p:nvGraphicFramePr>
        <p:xfrm>
          <a:off x="1524000" y="2171700"/>
          <a:ext cx="15380335" cy="1981835"/>
        </p:xfrm>
        <a:graphic>
          <a:graphicData uri="http://schemas.openxmlformats.org/drawingml/2006/table">
            <a:tbl>
              <a:tblPr firstRow="1" bandRow="1">
                <a:tableStyleId>{5C22544A-7EE6-4342-B048-85BDC9FD1C3A}</a:tableStyleId>
              </a:tblPr>
              <a:tblGrid>
                <a:gridCol w="15380335"/>
              </a:tblGrid>
              <a:tr h="1981835">
                <a:tc>
                  <a:txBody>
                    <a:bodyPr/>
                    <a:p>
                      <a:pPr algn="l">
                        <a:lnSpc>
                          <a:spcPct val="150000"/>
                        </a:lnSpc>
                        <a:buNone/>
                      </a:pPr>
                      <a:r>
                        <a:rPr lang="vi-VN" altLang="en-US" sz="4000" b="1">
                          <a:solidFill>
                            <a:schemeClr val="bg1"/>
                          </a:solidFill>
                          <a:latin typeface="Times New Roman" panose="02020603050405020304" charset="0"/>
                          <a:cs typeface="Times New Roman" panose="02020603050405020304" charset="0"/>
                        </a:rPr>
                        <a:t>Chi phí lương = Số giờ làm việc * mức lương theo giờ + phụ cấp + bảo hiểm và các khoản chi </a:t>
                      </a:r>
                      <a:r>
                        <a:rPr lang="vi-VN" altLang="en-US" sz="4000" b="1">
                          <a:solidFill>
                            <a:schemeClr val="bg1"/>
                          </a:solidFill>
                          <a:latin typeface="Times New Roman" panose="02020603050405020304" charset="0"/>
                          <a:cs typeface="Times New Roman" panose="02020603050405020304" charset="0"/>
                        </a:rPr>
                        <a:t>khác</a:t>
                      </a:r>
                      <a:endParaRPr lang="vi-VN" altLang="en-US" sz="4000" b="1">
                        <a:solidFill>
                          <a:schemeClr val="bg1"/>
                        </a:solidFill>
                        <a:latin typeface="Times New Roman" panose="02020603050405020304" charset="0"/>
                        <a:cs typeface="Times New Roman" panose="02020603050405020304" charset="0"/>
                      </a:endParaRPr>
                    </a:p>
                  </a:txBody>
                  <a:tcPr>
                    <a:solidFill>
                      <a:schemeClr val="accent5">
                        <a:lumMod val="60000"/>
                        <a:lumOff val="40000"/>
                      </a:schemeClr>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50610" y="171450"/>
            <a:ext cx="17228091" cy="1402715"/>
          </a:xfrm>
          <a:prstGeom prst="rect">
            <a:avLst/>
          </a:prstGeom>
        </p:spPr>
        <p:txBody>
          <a:bodyPr lIns="0" tIns="0" rIns="0" bIns="0" rtlCol="0" anchor="t">
            <a:spAutoFit/>
          </a:bodyPr>
          <a:lstStyle/>
          <a:p>
            <a:pPr algn="l">
              <a:lnSpc>
                <a:spcPts val="10940"/>
              </a:lnSpc>
            </a:pPr>
            <a:r>
              <a:rPr lang="en-US" sz="7200">
                <a:solidFill>
                  <a:srgbClr val="2E7498"/>
                </a:solidFill>
                <a:latin typeface="Sansita" panose="03060502030602020506"/>
                <a:ea typeface="Sansita" panose="03060502030602020506"/>
                <a:cs typeface="Sansita" panose="03060502030602020506"/>
                <a:sym typeface="Sansita" panose="03060502030602020506"/>
              </a:rPr>
              <a:t>KHÁI NIỆM VỀ MÔ HÌNH COCOMO</a:t>
            </a:r>
            <a:endParaRPr lang="en-US" sz="7200">
              <a:solidFill>
                <a:srgbClr val="2E7498"/>
              </a:solidFill>
              <a:latin typeface="Sansita" panose="03060502030602020506"/>
              <a:ea typeface="Sansita" panose="03060502030602020506"/>
              <a:cs typeface="Sansita" panose="03060502030602020506"/>
              <a:sym typeface="Sansita" panose="03060502030602020506"/>
            </a:endParaRPr>
          </a:p>
        </p:txBody>
      </p:sp>
      <p:sp>
        <p:nvSpPr>
          <p:cNvPr id="4" name="TextBox 4"/>
          <p:cNvSpPr txBox="1"/>
          <p:nvPr/>
        </p:nvSpPr>
        <p:spPr>
          <a:xfrm>
            <a:off x="666750" y="1881505"/>
            <a:ext cx="16795750" cy="7695565"/>
          </a:xfrm>
          <a:prstGeom prst="rect">
            <a:avLst/>
          </a:prstGeom>
        </p:spPr>
        <p:txBody>
          <a:bodyPr lIns="0" tIns="0" rIns="0" bIns="0" rtlCol="0" anchor="t">
            <a:noAutofit/>
          </a:bodyPr>
          <a:lstStyle/>
          <a:p>
            <a:pPr marL="457200" indent="-457200" algn="just">
              <a:lnSpc>
                <a:spcPts val="4040"/>
              </a:lnSpc>
              <a:buFont typeface="Wingdings" panose="05000000000000000000" charset="0"/>
              <a:buChar char="v"/>
            </a:pPr>
            <a:r>
              <a:rPr lang="en-US" sz="2885">
                <a:solidFill>
                  <a:srgbClr val="2E7498"/>
                </a:solidFill>
                <a:latin typeface="Poppins" panose="00000500000000000000"/>
                <a:ea typeface="Poppins" panose="00000500000000000000"/>
                <a:cs typeface="Poppins" panose="00000500000000000000"/>
                <a:sym typeface="Poppins" panose="00000500000000000000"/>
              </a:rPr>
              <a:t>COCOMO (COnstructive COst MOdel) là một </a:t>
            </a:r>
            <a:r>
              <a:rPr lang="vi-VN" altLang="en-US" sz="2885">
                <a:solidFill>
                  <a:srgbClr val="2E7498"/>
                </a:solidFill>
                <a:latin typeface="Poppins" panose="00000500000000000000"/>
                <a:ea typeface="Poppins" panose="00000500000000000000"/>
                <a:cs typeface="Poppins" panose="00000500000000000000"/>
                <a:sym typeface="Poppins" panose="00000500000000000000"/>
              </a:rPr>
              <a:t>phương pháp </a:t>
            </a:r>
            <a:r>
              <a:rPr lang="en-US" sz="2885">
                <a:solidFill>
                  <a:srgbClr val="2E7498"/>
                </a:solidFill>
                <a:latin typeface="Poppins" panose="00000500000000000000"/>
                <a:ea typeface="Poppins" panose="00000500000000000000"/>
                <a:cs typeface="Poppins" panose="00000500000000000000"/>
                <a:sym typeface="Poppins" panose="00000500000000000000"/>
              </a:rPr>
              <a:t>giúp tính toán chi phí và thời gian phát triển phần mềm dựa trên các yếu tố như kích thước phần mềm (</a:t>
            </a:r>
            <a:r>
              <a:rPr lang="en-US" sz="2885">
                <a:solidFill>
                  <a:srgbClr val="2E7498"/>
                </a:solidFill>
                <a:latin typeface="Poppins" panose="00000500000000000000"/>
                <a:ea typeface="Poppins" panose="00000500000000000000"/>
                <a:cs typeface="Poppins" panose="00000500000000000000"/>
                <a:sym typeface="Poppins" panose="00000500000000000000"/>
              </a:rPr>
              <a:t>Lines of Code</a:t>
            </a:r>
            <a:r>
              <a:rPr lang="en-US" sz="2885">
                <a:solidFill>
                  <a:srgbClr val="2E7498"/>
                </a:solidFill>
                <a:latin typeface="Poppins" panose="00000500000000000000"/>
                <a:ea typeface="Poppins" panose="00000500000000000000"/>
                <a:cs typeface="Poppins" panose="00000500000000000000"/>
                <a:sym typeface="Poppins" panose="00000500000000000000"/>
              </a:rPr>
              <a:t>), độ phức tạp của dự án, năng lực của đội ngũ phát triển và các yếu tố tác động khác.</a:t>
            </a:r>
            <a:endParaRPr lang="en-US" sz="2885">
              <a:solidFill>
                <a:srgbClr val="2E7498"/>
              </a:solidFill>
              <a:latin typeface="Poppins" panose="00000500000000000000"/>
              <a:ea typeface="Poppins" panose="00000500000000000000"/>
              <a:cs typeface="Poppins" panose="00000500000000000000"/>
              <a:sym typeface="Poppins" panose="00000500000000000000"/>
            </a:endParaRPr>
          </a:p>
          <a:p>
            <a:pPr marL="457200" indent="-457200" algn="just">
              <a:lnSpc>
                <a:spcPts val="4040"/>
              </a:lnSpc>
              <a:buFont typeface="Wingdings" panose="05000000000000000000" charset="0"/>
              <a:buChar char="v"/>
            </a:pPr>
            <a:r>
              <a:rPr lang="vi-VN" altLang="en-US" sz="2885">
                <a:solidFill>
                  <a:srgbClr val="2E7498"/>
                </a:solidFill>
                <a:latin typeface="Poppins" panose="00000500000000000000"/>
                <a:ea typeface="Poppins" panose="00000500000000000000"/>
                <a:cs typeface="Poppins" panose="00000500000000000000"/>
                <a:sym typeface="Poppins" panose="00000500000000000000"/>
              </a:rPr>
              <a:t>Trong đó, </a:t>
            </a:r>
            <a:r>
              <a:rPr lang="en-US" sz="2885">
                <a:solidFill>
                  <a:srgbClr val="2E7498"/>
                </a:solidFill>
                <a:latin typeface="Poppins" panose="00000500000000000000"/>
                <a:ea typeface="Poppins" panose="00000500000000000000"/>
                <a:cs typeface="Poppins" panose="00000500000000000000"/>
                <a:sym typeface="Poppins" panose="00000500000000000000"/>
              </a:rPr>
              <a:t>LOC (Lines of Code)</a:t>
            </a:r>
            <a:r>
              <a:rPr lang="vi-VN" altLang="en-US" sz="2885">
                <a:solidFill>
                  <a:srgbClr val="2E7498"/>
                </a:solidFill>
                <a:latin typeface="Poppins" panose="00000500000000000000"/>
                <a:ea typeface="Poppins" panose="00000500000000000000"/>
                <a:cs typeface="Poppins" panose="00000500000000000000"/>
                <a:sym typeface="Poppins" panose="00000500000000000000"/>
              </a:rPr>
              <a:t> l</a:t>
            </a:r>
            <a:r>
              <a:rPr lang="en-US" sz="2885">
                <a:solidFill>
                  <a:srgbClr val="2E7498"/>
                </a:solidFill>
                <a:latin typeface="Poppins" panose="00000500000000000000"/>
                <a:ea typeface="Poppins" panose="00000500000000000000"/>
                <a:cs typeface="Poppins" panose="00000500000000000000"/>
                <a:sym typeface="Poppins" panose="00000500000000000000"/>
              </a:rPr>
              <a:t>à số dòng mã</a:t>
            </a:r>
            <a:r>
              <a:rPr lang="vi-VN" altLang="en-US" sz="2885">
                <a:solidFill>
                  <a:srgbClr val="2E7498"/>
                </a:solidFill>
                <a:latin typeface="Poppins" panose="00000500000000000000"/>
                <a:ea typeface="Poppins" panose="00000500000000000000"/>
                <a:cs typeface="Poppins" panose="00000500000000000000"/>
                <a:sym typeface="Poppins" panose="00000500000000000000"/>
              </a:rPr>
              <a:t> </a:t>
            </a:r>
            <a:r>
              <a:rPr lang="en-US" sz="2885">
                <a:solidFill>
                  <a:srgbClr val="2E7498"/>
                </a:solidFill>
                <a:latin typeface="Poppins" panose="00000500000000000000"/>
                <a:ea typeface="Poppins" panose="00000500000000000000"/>
                <a:cs typeface="Poppins" panose="00000500000000000000"/>
                <a:sym typeface="Poppins" panose="00000500000000000000"/>
              </a:rPr>
              <a:t>của phần mềm. Đây là yếu tố quan trọng nhất trong việc tính toán chi phí dự án, vì nó phản ánh kích thước thực tế của phần mềm.</a:t>
            </a:r>
            <a:endParaRPr lang="en-US" sz="2885">
              <a:solidFill>
                <a:srgbClr val="2E7498"/>
              </a:solidFill>
              <a:latin typeface="Poppins" panose="00000500000000000000"/>
              <a:ea typeface="Poppins" panose="00000500000000000000"/>
              <a:cs typeface="Poppins" panose="00000500000000000000"/>
              <a:sym typeface="Poppins" panose="00000500000000000000"/>
            </a:endParaRPr>
          </a:p>
          <a:p>
            <a:pPr marL="457200" indent="-457200" algn="just">
              <a:lnSpc>
                <a:spcPts val="4040"/>
              </a:lnSpc>
              <a:buFont typeface="Wingdings" panose="05000000000000000000" charset="0"/>
              <a:buChar char="v"/>
            </a:pPr>
            <a:r>
              <a:rPr lang="vi-VN" altLang="en-US" sz="2885">
                <a:solidFill>
                  <a:srgbClr val="2E7498"/>
                </a:solidFill>
                <a:latin typeface="Poppins" panose="00000500000000000000"/>
                <a:ea typeface="Poppins" panose="00000500000000000000"/>
                <a:cs typeface="Poppins" panose="00000500000000000000"/>
                <a:sym typeface="Poppins" panose="00000500000000000000"/>
              </a:rPr>
              <a:t>Có 3 mô hình COCOMO chính:</a:t>
            </a:r>
            <a:endParaRPr lang="en-US" sz="2885">
              <a:solidFill>
                <a:srgbClr val="2E7498"/>
              </a:solidFill>
              <a:latin typeface="Poppins" panose="00000500000000000000"/>
              <a:ea typeface="Poppins" panose="00000500000000000000"/>
              <a:cs typeface="Poppins" panose="00000500000000000000"/>
              <a:sym typeface="Poppins" panose="00000500000000000000"/>
            </a:endParaRPr>
          </a:p>
          <a:p>
            <a:pPr marL="622935" lvl="1" indent="-311785" algn="just">
              <a:lnSpc>
                <a:spcPts val="4040"/>
              </a:lnSpc>
              <a:buFont typeface="Arial" panose="020B0604020202020204"/>
              <a:buChar char="•"/>
            </a:pPr>
            <a:r>
              <a:rPr lang="en-US" sz="2885">
                <a:solidFill>
                  <a:srgbClr val="2E7498"/>
                </a:solidFill>
                <a:latin typeface="Poppins" panose="00000500000000000000"/>
                <a:ea typeface="Poppins" panose="00000500000000000000"/>
                <a:cs typeface="Poppins" panose="00000500000000000000"/>
                <a:sym typeface="Poppins" panose="00000500000000000000"/>
              </a:rPr>
              <a:t>Basic COCOMO: Dùng cho những dự án phần mềm đơn giản, không có quá nhiều yếu tố thay đổi.</a:t>
            </a:r>
            <a:endParaRPr lang="en-US" sz="2885">
              <a:solidFill>
                <a:srgbClr val="2E7498"/>
              </a:solidFill>
              <a:latin typeface="Poppins" panose="00000500000000000000"/>
              <a:ea typeface="Poppins" panose="00000500000000000000"/>
              <a:cs typeface="Poppins" panose="00000500000000000000"/>
              <a:sym typeface="Poppins" panose="00000500000000000000"/>
            </a:endParaRPr>
          </a:p>
          <a:p>
            <a:pPr marL="622935" lvl="1" indent="-311785" algn="just">
              <a:lnSpc>
                <a:spcPts val="4040"/>
              </a:lnSpc>
              <a:buFont typeface="Arial" panose="020B0604020202020204"/>
              <a:buChar char="•"/>
            </a:pPr>
            <a:r>
              <a:rPr lang="en-US" sz="2885">
                <a:solidFill>
                  <a:srgbClr val="2E7498"/>
                </a:solidFill>
                <a:latin typeface="Poppins" panose="00000500000000000000"/>
                <a:ea typeface="Poppins" panose="00000500000000000000"/>
                <a:cs typeface="Poppins" panose="00000500000000000000"/>
                <a:sym typeface="Poppins" panose="00000500000000000000"/>
              </a:rPr>
              <a:t>Intermediate COCOMO: Bao gồm các yếu tố tác động như yêu cầu, khả năng của nhóm phát triển, và các yếu tố khác.</a:t>
            </a:r>
            <a:endParaRPr lang="en-US" sz="2885">
              <a:solidFill>
                <a:srgbClr val="2E7498"/>
              </a:solidFill>
              <a:latin typeface="Poppins" panose="00000500000000000000"/>
              <a:ea typeface="Poppins" panose="00000500000000000000"/>
              <a:cs typeface="Poppins" panose="00000500000000000000"/>
              <a:sym typeface="Poppins" panose="00000500000000000000"/>
            </a:endParaRPr>
          </a:p>
          <a:p>
            <a:pPr marL="622935" lvl="1" indent="-311785" algn="just">
              <a:lnSpc>
                <a:spcPts val="4040"/>
              </a:lnSpc>
              <a:buFont typeface="Arial" panose="020B0604020202020204"/>
              <a:buChar char="•"/>
            </a:pPr>
            <a:r>
              <a:rPr lang="en-US" sz="2885">
                <a:solidFill>
                  <a:srgbClr val="2E7498"/>
                </a:solidFill>
                <a:latin typeface="Poppins" panose="00000500000000000000"/>
                <a:ea typeface="Poppins" panose="00000500000000000000"/>
                <a:cs typeface="Poppins" panose="00000500000000000000"/>
                <a:sym typeface="Poppins" panose="00000500000000000000"/>
              </a:rPr>
              <a:t>Detailed COCOMO: Đưa ra sự phân tích chi tiết về các công đoạn phát triển của dự án và các yếu tố tác động đến chi phí và thời gian.</a:t>
            </a:r>
            <a:endParaRPr lang="en-US" sz="2885">
              <a:solidFill>
                <a:srgbClr val="2E7498"/>
              </a:solidFill>
              <a:latin typeface="Poppins" panose="00000500000000000000"/>
              <a:ea typeface="Poppins" panose="00000500000000000000"/>
              <a:cs typeface="Poppins" panose="00000500000000000000"/>
              <a:sym typeface="Poppins" panose="00000500000000000000"/>
            </a:endParaRPr>
          </a:p>
          <a:p>
            <a:pPr algn="just">
              <a:lnSpc>
                <a:spcPts val="4040"/>
              </a:lnSpc>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Phân loại dự án</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4" name="TextBox 4"/>
          <p:cNvSpPr txBox="1"/>
          <p:nvPr/>
        </p:nvSpPr>
        <p:spPr>
          <a:xfrm>
            <a:off x="1143000" y="6286500"/>
            <a:ext cx="16318230" cy="3526790"/>
          </a:xfrm>
          <a:prstGeom prst="rect">
            <a:avLst/>
          </a:prstGeom>
        </p:spPr>
        <p:txBody>
          <a:bodyPr lIns="0" tIns="0" rIns="0" bIns="0" rtlCol="0" anchor="t">
            <a:noAutofit/>
          </a:bodyPr>
          <a:lstStyle/>
          <a:p>
            <a:pPr marL="571500" indent="-571500" algn="just">
              <a:lnSpc>
                <a:spcPts val="4040"/>
              </a:lnSpc>
              <a:buFont typeface="Wingdings" panose="05000000000000000000" charset="0"/>
              <a:buChar char="q"/>
            </a:pPr>
            <a:r>
              <a:rPr sz="3600">
                <a:highlight>
                  <a:srgbClr val="00FFFF"/>
                </a:highlight>
                <a:latin typeface="Times New Roman" panose="02020603050405020304" charset="0"/>
                <a:cs typeface="Times New Roman" panose="02020603050405020304" charset="0"/>
              </a:rPr>
              <a:t>Organic:</a:t>
            </a:r>
            <a:r>
              <a:rPr sz="3600">
                <a:latin typeface="Times New Roman" panose="02020603050405020304" charset="0"/>
                <a:cs typeface="Times New Roman" panose="02020603050405020304" charset="0"/>
              </a:rPr>
              <a:t> Dự án nhỏ, ít phức tạp, yêu cầu đội ngũ có kinh nghiệm và ít rủi ro.</a:t>
            </a:r>
            <a:endParaRPr sz="3600">
              <a:latin typeface="Times New Roman" panose="02020603050405020304" charset="0"/>
              <a:cs typeface="Times New Roman" panose="02020603050405020304" charset="0"/>
            </a:endParaRPr>
          </a:p>
          <a:p>
            <a:pPr marL="571500" indent="-571500" algn="just">
              <a:lnSpc>
                <a:spcPts val="4040"/>
              </a:lnSpc>
              <a:buFont typeface="Wingdings" panose="05000000000000000000" charset="0"/>
              <a:buChar char="q"/>
            </a:pPr>
            <a:r>
              <a:rPr sz="3600">
                <a:highlight>
                  <a:srgbClr val="00FF00"/>
                </a:highlight>
                <a:latin typeface="Times New Roman" panose="02020603050405020304" charset="0"/>
                <a:cs typeface="Times New Roman" panose="02020603050405020304" charset="0"/>
              </a:rPr>
              <a:t>Semi-Detached:</a:t>
            </a:r>
            <a:r>
              <a:rPr sz="3600">
                <a:latin typeface="Times New Roman" panose="02020603050405020304" charset="0"/>
                <a:cs typeface="Times New Roman" panose="02020603050405020304" charset="0"/>
              </a:rPr>
              <a:t> Dự án vừa, có sự kết hợp giữa các yếu tố đơn giản và phức tạp.</a:t>
            </a:r>
            <a:endParaRPr sz="3600">
              <a:latin typeface="Times New Roman" panose="02020603050405020304" charset="0"/>
              <a:cs typeface="Times New Roman" panose="02020603050405020304" charset="0"/>
            </a:endParaRPr>
          </a:p>
          <a:p>
            <a:pPr marL="571500" indent="-571500" algn="just">
              <a:lnSpc>
                <a:spcPts val="4040"/>
              </a:lnSpc>
              <a:buFont typeface="Wingdings" panose="05000000000000000000" charset="0"/>
              <a:buChar char="q"/>
            </a:pPr>
            <a:r>
              <a:rPr sz="3600">
                <a:highlight>
                  <a:srgbClr val="FF0000"/>
                </a:highlight>
                <a:latin typeface="Times New Roman" panose="02020603050405020304" charset="0"/>
                <a:cs typeface="Times New Roman" panose="02020603050405020304" charset="0"/>
              </a:rPr>
              <a:t>Embedded:</a:t>
            </a:r>
            <a:r>
              <a:rPr sz="3600">
                <a:latin typeface="Times New Roman" panose="02020603050405020304" charset="0"/>
                <a:cs typeface="Times New Roman" panose="02020603050405020304" charset="0"/>
              </a:rPr>
              <a:t> Dự án phức tạp, yêu cầu nhiều yêu cầu và điều kiện ràng buộc.</a:t>
            </a:r>
            <a:endParaRPr sz="3600">
              <a:latin typeface="Times New Roman" panose="02020603050405020304" charset="0"/>
              <a:cs typeface="Times New Roman" panose="02020603050405020304" charset="0"/>
            </a:endParaRPr>
          </a:p>
        </p:txBody>
      </p:sp>
      <p:graphicFrame>
        <p:nvGraphicFramePr>
          <p:cNvPr id="5" name="Table 4"/>
          <p:cNvGraphicFramePr/>
          <p:nvPr>
            <p:custDataLst>
              <p:tags r:id="rId1"/>
            </p:custDataLst>
          </p:nvPr>
        </p:nvGraphicFramePr>
        <p:xfrm>
          <a:off x="2057400" y="2324100"/>
          <a:ext cx="13271500" cy="3350260"/>
        </p:xfrm>
        <a:graphic>
          <a:graphicData uri="http://schemas.openxmlformats.org/drawingml/2006/table">
            <a:tbl>
              <a:tblPr firstRow="1" bandRow="1">
                <a:tableStyleId>{5C22544A-7EE6-4342-B048-85BDC9FD1C3A}</a:tableStyleId>
              </a:tblPr>
              <a:tblGrid>
                <a:gridCol w="2654300"/>
                <a:gridCol w="2654300"/>
                <a:gridCol w="2654300"/>
                <a:gridCol w="2654300"/>
                <a:gridCol w="2654300"/>
              </a:tblGrid>
              <a:tr h="837565">
                <a:tc>
                  <a:txBody>
                    <a:bodyPr/>
                    <a:p>
                      <a:pPr algn="ctr">
                        <a:buNone/>
                      </a:pPr>
                      <a:r>
                        <a:rPr lang="vi-VN" altLang="en-US" sz="3200">
                          <a:latin typeface="Times New Roman" panose="02020603050405020304" charset="0"/>
                          <a:cs typeface="Times New Roman" panose="02020603050405020304" charset="0"/>
                        </a:rPr>
                        <a:t>Dự án </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a</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b</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c</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d</a:t>
                      </a:r>
                      <a:endParaRPr lang="vi-VN" altLang="en-US" sz="3200">
                        <a:latin typeface="Times New Roman" panose="02020603050405020304" charset="0"/>
                        <a:cs typeface="Times New Roman" panose="02020603050405020304" charset="0"/>
                      </a:endParaRPr>
                    </a:p>
                  </a:txBody>
                  <a:tcPr anchor="ctr" anchorCtr="0"/>
                </a:tc>
              </a:tr>
              <a:tr h="837565">
                <a:tc>
                  <a:txBody>
                    <a:bodyPr/>
                    <a:p>
                      <a:pPr algn="ctr">
                        <a:buNone/>
                      </a:pPr>
                      <a:r>
                        <a:rPr lang="vi-VN" altLang="en-US" sz="3200">
                          <a:latin typeface="Times New Roman" panose="02020603050405020304" charset="0"/>
                          <a:cs typeface="Times New Roman" panose="02020603050405020304" charset="0"/>
                        </a:rPr>
                        <a:t>Organic</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2.4</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1.05</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2.5</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0.38</a:t>
                      </a:r>
                      <a:endParaRPr lang="vi-VN" altLang="en-US" sz="3200">
                        <a:latin typeface="Times New Roman" panose="02020603050405020304" charset="0"/>
                        <a:cs typeface="Times New Roman" panose="02020603050405020304" charset="0"/>
                      </a:endParaRPr>
                    </a:p>
                  </a:txBody>
                  <a:tcPr anchor="ctr" anchorCtr="0"/>
                </a:tc>
              </a:tr>
              <a:tr h="837565">
                <a:tc>
                  <a:txBody>
                    <a:bodyPr/>
                    <a:p>
                      <a:pPr algn="ctr">
                        <a:buNone/>
                      </a:pPr>
                      <a:r>
                        <a:rPr lang="vi-VN" altLang="en-US" sz="3200">
                          <a:latin typeface="Times New Roman" panose="02020603050405020304" charset="0"/>
                          <a:cs typeface="Times New Roman" panose="02020603050405020304" charset="0"/>
                        </a:rPr>
                        <a:t>Semi-Detached</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3.0</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1.12</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2.5</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0.35</a:t>
                      </a:r>
                      <a:endParaRPr lang="vi-VN" altLang="en-US" sz="3200">
                        <a:latin typeface="Times New Roman" panose="02020603050405020304" charset="0"/>
                        <a:cs typeface="Times New Roman" panose="02020603050405020304" charset="0"/>
                      </a:endParaRPr>
                    </a:p>
                  </a:txBody>
                  <a:tcPr anchor="ctr" anchorCtr="0"/>
                </a:tc>
              </a:tr>
              <a:tr h="837565">
                <a:tc>
                  <a:txBody>
                    <a:bodyPr/>
                    <a:p>
                      <a:pPr algn="ctr">
                        <a:buNone/>
                      </a:pPr>
                      <a:r>
                        <a:rPr lang="vi-VN" altLang="en-US" sz="3200">
                          <a:latin typeface="Times New Roman" panose="02020603050405020304" charset="0"/>
                          <a:cs typeface="Times New Roman" panose="02020603050405020304" charset="0"/>
                        </a:rPr>
                        <a:t>Embedded</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3.6</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1.20</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2.5</a:t>
                      </a:r>
                      <a:endParaRPr lang="vi-VN" altLang="en-US" sz="3200">
                        <a:latin typeface="Times New Roman" panose="02020603050405020304" charset="0"/>
                        <a:cs typeface="Times New Roman" panose="02020603050405020304" charset="0"/>
                      </a:endParaRPr>
                    </a:p>
                  </a:txBody>
                  <a:tcPr anchor="ctr" anchorCtr="0"/>
                </a:tc>
                <a:tc>
                  <a:txBody>
                    <a:bodyPr/>
                    <a:p>
                      <a:pPr algn="ctr">
                        <a:buNone/>
                      </a:pPr>
                      <a:r>
                        <a:rPr lang="vi-VN" altLang="en-US" sz="3200">
                          <a:latin typeface="Times New Roman" panose="02020603050405020304" charset="0"/>
                          <a:cs typeface="Times New Roman" panose="02020603050405020304" charset="0"/>
                        </a:rPr>
                        <a:t>0.32</a:t>
                      </a:r>
                      <a:endParaRPr lang="vi-VN" altLang="en-US" sz="3200">
                        <a:latin typeface="Times New Roman" panose="02020603050405020304" charset="0"/>
                        <a:cs typeface="Times New Roman" panose="02020603050405020304" charset="0"/>
                      </a:endParaRPr>
                    </a:p>
                  </a:txBody>
                  <a:tcPr anchor="ctr" anchorCtr="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Basic </a:t>
            </a: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COCOMO</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pic>
        <p:nvPicPr>
          <p:cNvPr id="7" name="2384804F-3998-4D57-9195-F3826E402611-1" descr="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572000" y="3619500"/>
            <a:ext cx="5437505" cy="1080135"/>
          </a:xfrm>
          <a:prstGeom prst="rect">
            <a:avLst/>
          </a:prstGeom>
        </p:spPr>
      </p:pic>
      <p:sp>
        <p:nvSpPr>
          <p:cNvPr id="10" name="Text Box 9"/>
          <p:cNvSpPr txBox="1"/>
          <p:nvPr/>
        </p:nvSpPr>
        <p:spPr>
          <a:xfrm>
            <a:off x="1201420" y="2021840"/>
            <a:ext cx="14217015" cy="706755"/>
          </a:xfrm>
          <a:prstGeom prst="rect">
            <a:avLst/>
          </a:prstGeom>
          <a:noFill/>
        </p:spPr>
        <p:txBody>
          <a:bodyPr wrap="square" rtlCol="0">
            <a:spAutoFit/>
          </a:bodyPr>
          <a:p>
            <a:pPr marL="571500" indent="-571500">
              <a:buFont typeface="Wingdings" panose="05000000000000000000" charset="0"/>
              <a:buChar char="v"/>
            </a:pPr>
            <a:r>
              <a:rPr lang="vi-VN" altLang="en-US" sz="4000" b="1">
                <a:latin typeface="Times New Roman" panose="02020603050405020304" charset="0"/>
                <a:cs typeface="Times New Roman" panose="02020603050405020304" charset="0"/>
              </a:rPr>
              <a:t>Công thức tính Công sức và Thời gian</a:t>
            </a:r>
            <a:endParaRPr lang="vi-VN" altLang="en-US" sz="4000" b="1">
              <a:latin typeface="Times New Roman" panose="02020603050405020304" charset="0"/>
              <a:cs typeface="Times New Roman" panose="02020603050405020304" charset="0"/>
            </a:endParaRPr>
          </a:p>
        </p:txBody>
      </p:sp>
      <p:sp>
        <p:nvSpPr>
          <p:cNvPr id="11" name="Text Box 10"/>
          <p:cNvSpPr txBox="1"/>
          <p:nvPr/>
        </p:nvSpPr>
        <p:spPr>
          <a:xfrm>
            <a:off x="1219200" y="2690495"/>
            <a:ext cx="11366500" cy="706755"/>
          </a:xfrm>
          <a:prstGeom prst="rect">
            <a:avLst/>
          </a:prstGeom>
          <a:noFill/>
        </p:spPr>
        <p:txBody>
          <a:bodyPr wrap="square" rtlCol="0">
            <a:spAutoFit/>
          </a:bodyPr>
          <a:p>
            <a:pPr marL="571500" indent="-571500">
              <a:buFont typeface="Wingdings" panose="05000000000000000000" charset="0"/>
              <a:buChar char="q"/>
            </a:pPr>
            <a:r>
              <a:rPr lang="en-US" sz="4000" b="1">
                <a:latin typeface="Times New Roman" panose="02020603050405020304" charset="0"/>
                <a:cs typeface="Times New Roman" panose="02020603050405020304" charset="0"/>
              </a:rPr>
              <a:t>Effort (E) (nỗ lực tính bằng người-tháng)</a:t>
            </a:r>
            <a:r>
              <a:rPr lang="vi-VN" altLang="en-US" sz="4000" b="1">
                <a:latin typeface="Times New Roman" panose="02020603050405020304" charset="0"/>
                <a:cs typeface="Times New Roman" panose="02020603050405020304" charset="0"/>
              </a:rPr>
              <a:t>:</a:t>
            </a:r>
            <a:endParaRPr lang="vi-VN" altLang="en-US" sz="4000" b="1">
              <a:latin typeface="Times New Roman" panose="02020603050405020304" charset="0"/>
              <a:cs typeface="Times New Roman" panose="02020603050405020304" charset="0"/>
            </a:endParaRPr>
          </a:p>
        </p:txBody>
      </p:sp>
      <p:sp>
        <p:nvSpPr>
          <p:cNvPr id="13" name="Text Box 12"/>
          <p:cNvSpPr txBox="1"/>
          <p:nvPr/>
        </p:nvSpPr>
        <p:spPr>
          <a:xfrm>
            <a:off x="990600" y="6743700"/>
            <a:ext cx="14317345" cy="706755"/>
          </a:xfrm>
          <a:prstGeom prst="rect">
            <a:avLst/>
          </a:prstGeom>
          <a:noFill/>
        </p:spPr>
        <p:txBody>
          <a:bodyPr wrap="square" rtlCol="0">
            <a:spAutoFit/>
          </a:bodyPr>
          <a:p>
            <a:pPr marL="571500" indent="-571500">
              <a:buFont typeface="Wingdings" panose="05000000000000000000" charset="0"/>
              <a:buChar char="q"/>
            </a:pPr>
            <a:r>
              <a:rPr lang="en-US" sz="4000" b="1">
                <a:latin typeface="Times New Roman" panose="02020603050405020304" charset="0"/>
                <a:cs typeface="Times New Roman" panose="02020603050405020304" charset="0"/>
              </a:rPr>
              <a:t>Development Time (T) (thời gian phát triển tính bằng tháng):</a:t>
            </a:r>
            <a:endParaRPr lang="en-US" sz="4000" b="1">
              <a:latin typeface="Times New Roman" panose="02020603050405020304" charset="0"/>
              <a:cs typeface="Times New Roman" panose="02020603050405020304" charset="0"/>
            </a:endParaRPr>
          </a:p>
        </p:txBody>
      </p:sp>
      <p:pic>
        <p:nvPicPr>
          <p:cNvPr id="14" name="2384804F-3998-4D57-9195-F3826E402611-2" descr="C:/Users/LUC TAN KHOA/AppData/Local/Temp/wpp.tLrbQk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5980" y="7845425"/>
            <a:ext cx="4319544" cy="1395095"/>
          </a:xfrm>
          <a:prstGeom prst="rect">
            <a:avLst/>
          </a:prstGeom>
        </p:spPr>
      </p:pic>
      <p:sp>
        <p:nvSpPr>
          <p:cNvPr id="17" name="Text Box 16"/>
          <p:cNvSpPr txBox="1"/>
          <p:nvPr/>
        </p:nvSpPr>
        <p:spPr>
          <a:xfrm>
            <a:off x="1524000" y="4699635"/>
            <a:ext cx="15175865" cy="2133600"/>
          </a:xfrm>
          <a:prstGeom prst="rect">
            <a:avLst/>
          </a:prstGeom>
          <a:noFill/>
        </p:spPr>
        <p:txBody>
          <a:bodyPr wrap="square" rtlCol="0">
            <a:noAutofit/>
          </a:bodyPr>
          <a:p>
            <a:pPr marL="571500" indent="-571500">
              <a:buFont typeface="Arial" panose="020B0604020202020204" pitchFamily="34" charset="0"/>
              <a:buChar char="•"/>
            </a:pPr>
            <a:r>
              <a:rPr lang="vi-VN" altLang="en-US" sz="4000">
                <a:latin typeface="Times New Roman" panose="02020603050405020304" charset="0"/>
                <a:cs typeface="Times New Roman" panose="02020603050405020304" charset="0"/>
                <a:sym typeface="+mn-ea"/>
              </a:rPr>
              <a:t>a, b, c </a:t>
            </a:r>
            <a:r>
              <a:rPr lang="vi-VN" altLang="en-US" sz="4000">
                <a:latin typeface="Times New Roman" panose="02020603050405020304" charset="0"/>
                <a:cs typeface="Times New Roman" panose="02020603050405020304" charset="0"/>
                <a:sym typeface="+mn-ea"/>
              </a:rPr>
              <a:t>và d là các hằng số phụ thuộc vào loại dự án (Organic, Semi-Detached, Embedded).</a:t>
            </a:r>
            <a:endParaRPr lang="vi-VN" altLang="en-US" sz="4000">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vi-VN" altLang="en-US" sz="4000">
                <a:latin typeface="Times New Roman" panose="02020603050405020304" charset="0"/>
                <a:cs typeface="Times New Roman" panose="02020603050405020304" charset="0"/>
                <a:sym typeface="+mn-ea"/>
              </a:rPr>
              <a:t>KLOC là số dòng mã. KLOC = Kilo Lines of Code (Nghìn dòng lệnh)</a:t>
            </a:r>
            <a:endParaRPr lang="vi-VN" altLang="en-US" sz="4000">
              <a:latin typeface="Times New Roman" panose="02020603050405020304" charset="0"/>
              <a:cs typeface="Times New Roman" panose="02020603050405020304" charset="0"/>
            </a:endParaRPr>
          </a:p>
          <a:p>
            <a:endParaRPr lang="en-US" sz="400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Intermediate COCOMO</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pic>
        <p:nvPicPr>
          <p:cNvPr id="7" name="2384804F-3998-4D57-9195-F3826E402611-3" descr="C:/Users/LUC TAN KHOA/AppData/Local/Temp/wpp.KMOWFb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572000" y="3866515"/>
            <a:ext cx="7599311" cy="1092677"/>
          </a:xfrm>
          <a:prstGeom prst="rect">
            <a:avLst/>
          </a:prstGeom>
        </p:spPr>
      </p:pic>
      <p:sp>
        <p:nvSpPr>
          <p:cNvPr id="10" name="Text Box 9"/>
          <p:cNvSpPr txBox="1"/>
          <p:nvPr/>
        </p:nvSpPr>
        <p:spPr>
          <a:xfrm>
            <a:off x="1201420" y="2021840"/>
            <a:ext cx="14217015" cy="706755"/>
          </a:xfrm>
          <a:prstGeom prst="rect">
            <a:avLst/>
          </a:prstGeom>
          <a:noFill/>
        </p:spPr>
        <p:txBody>
          <a:bodyPr wrap="square" rtlCol="0">
            <a:spAutoFit/>
          </a:bodyPr>
          <a:p>
            <a:pPr marL="571500" indent="-571500">
              <a:buFont typeface="Wingdings" panose="05000000000000000000" charset="0"/>
              <a:buChar char="v"/>
            </a:pPr>
            <a:r>
              <a:rPr lang="vi-VN" altLang="en-US" sz="4000" b="1">
                <a:latin typeface="Times New Roman" panose="02020603050405020304" charset="0"/>
                <a:cs typeface="Times New Roman" panose="02020603050405020304" charset="0"/>
              </a:rPr>
              <a:t>Công thức tính Công sức và Thời gian</a:t>
            </a:r>
            <a:endParaRPr lang="vi-VN" altLang="en-US" sz="4000" b="1">
              <a:latin typeface="Times New Roman" panose="02020603050405020304" charset="0"/>
              <a:cs typeface="Times New Roman" panose="02020603050405020304" charset="0"/>
            </a:endParaRPr>
          </a:p>
        </p:txBody>
      </p:sp>
      <p:sp>
        <p:nvSpPr>
          <p:cNvPr id="11" name="Text Box 10"/>
          <p:cNvSpPr txBox="1"/>
          <p:nvPr/>
        </p:nvSpPr>
        <p:spPr>
          <a:xfrm>
            <a:off x="1219200" y="2690495"/>
            <a:ext cx="11366500" cy="706755"/>
          </a:xfrm>
          <a:prstGeom prst="rect">
            <a:avLst/>
          </a:prstGeom>
          <a:noFill/>
        </p:spPr>
        <p:txBody>
          <a:bodyPr wrap="square" rtlCol="0">
            <a:spAutoFit/>
          </a:bodyPr>
          <a:p>
            <a:pPr marL="571500" indent="-571500">
              <a:buFont typeface="Wingdings" panose="05000000000000000000" charset="0"/>
              <a:buChar char="q"/>
            </a:pPr>
            <a:r>
              <a:rPr lang="en-US" sz="4000" b="1">
                <a:latin typeface="Times New Roman" panose="02020603050405020304" charset="0"/>
                <a:cs typeface="Times New Roman" panose="02020603050405020304" charset="0"/>
              </a:rPr>
              <a:t>Effort (E) (nỗ lực tính bằng người-tháng)</a:t>
            </a:r>
            <a:r>
              <a:rPr lang="vi-VN" altLang="en-US" sz="4000" b="1">
                <a:latin typeface="Times New Roman" panose="02020603050405020304" charset="0"/>
                <a:cs typeface="Times New Roman" panose="02020603050405020304" charset="0"/>
              </a:rPr>
              <a:t>:</a:t>
            </a:r>
            <a:endParaRPr lang="vi-VN" altLang="en-US" sz="4000" b="1">
              <a:latin typeface="Times New Roman" panose="02020603050405020304" charset="0"/>
              <a:cs typeface="Times New Roman" panose="02020603050405020304" charset="0"/>
            </a:endParaRPr>
          </a:p>
        </p:txBody>
      </p:sp>
      <p:sp>
        <p:nvSpPr>
          <p:cNvPr id="13" name="Text Box 12"/>
          <p:cNvSpPr txBox="1"/>
          <p:nvPr/>
        </p:nvSpPr>
        <p:spPr>
          <a:xfrm>
            <a:off x="1295400" y="7004050"/>
            <a:ext cx="14317345" cy="706755"/>
          </a:xfrm>
          <a:prstGeom prst="rect">
            <a:avLst/>
          </a:prstGeom>
          <a:noFill/>
        </p:spPr>
        <p:txBody>
          <a:bodyPr wrap="square" rtlCol="0">
            <a:spAutoFit/>
          </a:bodyPr>
          <a:p>
            <a:pPr marL="571500" indent="-571500">
              <a:buFont typeface="Wingdings" panose="05000000000000000000" charset="0"/>
              <a:buChar char="q"/>
            </a:pPr>
            <a:r>
              <a:rPr lang="en-US" sz="4000" b="1">
                <a:latin typeface="Times New Roman" panose="02020603050405020304" charset="0"/>
                <a:cs typeface="Times New Roman" panose="02020603050405020304" charset="0"/>
              </a:rPr>
              <a:t>Development Time (T) (thời gian phát triển tính bằng tháng):</a:t>
            </a:r>
            <a:endParaRPr lang="en-US" sz="4000" b="1">
              <a:latin typeface="Times New Roman" panose="02020603050405020304" charset="0"/>
              <a:cs typeface="Times New Roman" panose="02020603050405020304" charset="0"/>
            </a:endParaRPr>
          </a:p>
        </p:txBody>
      </p:sp>
      <p:pic>
        <p:nvPicPr>
          <p:cNvPr id="14" name="2384804F-3998-4D57-9195-F3826E402611-4" descr="C:/Users/LUC TAN KHOA/AppData/Local/Temp/wpp.rcDJPh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4580" y="8221980"/>
            <a:ext cx="3864856" cy="1136015"/>
          </a:xfrm>
          <a:prstGeom prst="rect">
            <a:avLst/>
          </a:prstGeom>
        </p:spPr>
      </p:pic>
      <p:sp>
        <p:nvSpPr>
          <p:cNvPr id="2" name="Text Box 1"/>
          <p:cNvSpPr txBox="1"/>
          <p:nvPr/>
        </p:nvSpPr>
        <p:spPr>
          <a:xfrm>
            <a:off x="1828800" y="5448300"/>
            <a:ext cx="15374620" cy="1322070"/>
          </a:xfrm>
          <a:prstGeom prst="rect">
            <a:avLst/>
          </a:prstGeom>
          <a:noFill/>
        </p:spPr>
        <p:txBody>
          <a:bodyPr wrap="square" rtlCol="0">
            <a:spAutoFit/>
          </a:bodyPr>
          <a:p>
            <a:pPr marL="571500" indent="-571500">
              <a:buFont typeface="Arial" panose="020B0604020202020204" pitchFamily="34" charset="0"/>
              <a:buChar char="•"/>
            </a:pPr>
            <a:r>
              <a:rPr lang="en-US" sz="4000" b="1">
                <a:latin typeface="Times New Roman" panose="02020603050405020304" charset="0"/>
                <a:cs typeface="Times New Roman" panose="02020603050405020304" charset="0"/>
              </a:rPr>
              <a:t>EAF: </a:t>
            </a:r>
            <a:r>
              <a:rPr lang="en-US" sz="4000">
                <a:latin typeface="Times New Roman" panose="02020603050405020304" charset="0"/>
                <a:cs typeface="Times New Roman" panose="02020603050405020304" charset="0"/>
              </a:rPr>
              <a:t>Hệ số điều chỉnh nỗ lực (Effort Adjustment Factor), tính bằng cách nhân các yếu tố điều chỉnh.</a:t>
            </a:r>
            <a:endParaRPr lang="en-US" sz="4000">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Detailed COCOMO</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pic>
        <p:nvPicPr>
          <p:cNvPr id="7" name="2384804F-3998-4D57-9195-F3826E402611-5" descr="C:/Users/LUC TAN KHOA/AppData/Local/Temp/wpp.KMOWFbwp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572000" y="3866515"/>
            <a:ext cx="7599311" cy="1092677"/>
          </a:xfrm>
          <a:prstGeom prst="rect">
            <a:avLst/>
          </a:prstGeom>
        </p:spPr>
      </p:pic>
      <p:sp>
        <p:nvSpPr>
          <p:cNvPr id="10" name="Text Box 9"/>
          <p:cNvSpPr txBox="1"/>
          <p:nvPr/>
        </p:nvSpPr>
        <p:spPr>
          <a:xfrm>
            <a:off x="1201420" y="2021840"/>
            <a:ext cx="14217015" cy="706755"/>
          </a:xfrm>
          <a:prstGeom prst="rect">
            <a:avLst/>
          </a:prstGeom>
          <a:noFill/>
        </p:spPr>
        <p:txBody>
          <a:bodyPr wrap="square" rtlCol="0">
            <a:spAutoFit/>
          </a:bodyPr>
          <a:p>
            <a:pPr marL="571500" indent="-571500">
              <a:buFont typeface="Wingdings" panose="05000000000000000000" charset="0"/>
              <a:buChar char="v"/>
            </a:pPr>
            <a:r>
              <a:rPr lang="vi-VN" altLang="en-US" sz="4000" b="1">
                <a:latin typeface="Times New Roman" panose="02020603050405020304" charset="0"/>
                <a:cs typeface="Times New Roman" panose="02020603050405020304" charset="0"/>
              </a:rPr>
              <a:t>Công thức tính Công sức và Thời gian</a:t>
            </a:r>
            <a:endParaRPr lang="vi-VN" altLang="en-US" sz="4000" b="1">
              <a:latin typeface="Times New Roman" panose="02020603050405020304" charset="0"/>
              <a:cs typeface="Times New Roman" panose="02020603050405020304" charset="0"/>
            </a:endParaRPr>
          </a:p>
        </p:txBody>
      </p:sp>
      <p:sp>
        <p:nvSpPr>
          <p:cNvPr id="11" name="Text Box 10"/>
          <p:cNvSpPr txBox="1"/>
          <p:nvPr/>
        </p:nvSpPr>
        <p:spPr>
          <a:xfrm>
            <a:off x="1219200" y="2690495"/>
            <a:ext cx="11366500" cy="706755"/>
          </a:xfrm>
          <a:prstGeom prst="rect">
            <a:avLst/>
          </a:prstGeom>
          <a:noFill/>
        </p:spPr>
        <p:txBody>
          <a:bodyPr wrap="square" rtlCol="0">
            <a:spAutoFit/>
          </a:bodyPr>
          <a:p>
            <a:pPr marL="571500" indent="-571500">
              <a:buFont typeface="Wingdings" panose="05000000000000000000" charset="0"/>
              <a:buChar char="q"/>
            </a:pPr>
            <a:r>
              <a:rPr lang="en-US" sz="4000" b="1">
                <a:latin typeface="Times New Roman" panose="02020603050405020304" charset="0"/>
                <a:cs typeface="Times New Roman" panose="02020603050405020304" charset="0"/>
              </a:rPr>
              <a:t>Effort (E) (nỗ lực tính bằng người-tháng)</a:t>
            </a:r>
            <a:r>
              <a:rPr lang="vi-VN" altLang="en-US" sz="4000" b="1">
                <a:latin typeface="Times New Roman" panose="02020603050405020304" charset="0"/>
                <a:cs typeface="Times New Roman" panose="02020603050405020304" charset="0"/>
              </a:rPr>
              <a:t>:</a:t>
            </a:r>
            <a:endParaRPr lang="vi-VN" altLang="en-US" sz="4000" b="1">
              <a:latin typeface="Times New Roman" panose="02020603050405020304" charset="0"/>
              <a:cs typeface="Times New Roman" panose="02020603050405020304" charset="0"/>
            </a:endParaRPr>
          </a:p>
        </p:txBody>
      </p:sp>
      <p:sp>
        <p:nvSpPr>
          <p:cNvPr id="13" name="Text Box 12"/>
          <p:cNvSpPr txBox="1"/>
          <p:nvPr/>
        </p:nvSpPr>
        <p:spPr>
          <a:xfrm>
            <a:off x="1295400" y="5829300"/>
            <a:ext cx="14317345" cy="706755"/>
          </a:xfrm>
          <a:prstGeom prst="rect">
            <a:avLst/>
          </a:prstGeom>
          <a:noFill/>
        </p:spPr>
        <p:txBody>
          <a:bodyPr wrap="square" rtlCol="0">
            <a:spAutoFit/>
          </a:bodyPr>
          <a:p>
            <a:pPr marL="571500" indent="-571500">
              <a:buFont typeface="Wingdings" panose="05000000000000000000" charset="0"/>
              <a:buChar char="q"/>
            </a:pPr>
            <a:r>
              <a:rPr lang="en-US" sz="4000" b="1">
                <a:latin typeface="Times New Roman" panose="02020603050405020304" charset="0"/>
                <a:cs typeface="Times New Roman" panose="02020603050405020304" charset="0"/>
              </a:rPr>
              <a:t>Development Time (T) (thời gian phát triển tính bằng tháng):</a:t>
            </a:r>
            <a:endParaRPr lang="en-US" sz="4000" b="1">
              <a:latin typeface="Times New Roman" panose="02020603050405020304" charset="0"/>
              <a:cs typeface="Times New Roman" panose="02020603050405020304" charset="0"/>
            </a:endParaRPr>
          </a:p>
        </p:txBody>
      </p:sp>
      <p:pic>
        <p:nvPicPr>
          <p:cNvPr id="14" name="2384804F-3998-4D57-9195-F3826E402611-6" descr="C:/Users/LUC TAN KHOA/AppData/Local/Temp/wpp.RbwCxvwpp"/>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4580" y="7084060"/>
            <a:ext cx="3984625" cy="11360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30042"/>
            <a:ext cx="6230479" cy="6356958"/>
          </a:xfrm>
          <a:custGeom>
            <a:avLst/>
            <a:gdLst/>
            <a:ahLst/>
            <a:cxnLst/>
            <a:rect l="l" t="t" r="r" b="b"/>
            <a:pathLst>
              <a:path w="6230479" h="6356958">
                <a:moveTo>
                  <a:pt x="0" y="0"/>
                </a:moveTo>
                <a:lnTo>
                  <a:pt x="6230479" y="0"/>
                </a:lnTo>
                <a:lnTo>
                  <a:pt x="6230479" y="6356958"/>
                </a:lnTo>
                <a:lnTo>
                  <a:pt x="0" y="6356958"/>
                </a:lnTo>
                <a:lnTo>
                  <a:pt x="0" y="0"/>
                </a:lnTo>
                <a:close/>
              </a:path>
            </a:pathLst>
          </a:custGeom>
          <a:blipFill>
            <a:blip r:embed="rId1"/>
            <a:stretch>
              <a:fillRect r="-2030"/>
            </a:stretch>
          </a:blipFill>
        </p:spPr>
      </p:sp>
      <p:sp>
        <p:nvSpPr>
          <p:cNvPr id="3" name="TextBox 3"/>
          <p:cNvSpPr txBox="1"/>
          <p:nvPr/>
        </p:nvSpPr>
        <p:spPr>
          <a:xfrm>
            <a:off x="2474402" y="995188"/>
            <a:ext cx="12871881" cy="949325"/>
          </a:xfrm>
          <a:prstGeom prst="rect">
            <a:avLst/>
          </a:prstGeom>
        </p:spPr>
        <p:txBody>
          <a:bodyPr lIns="0" tIns="0" rIns="0" bIns="0" rtlCol="0" anchor="t">
            <a:spAutoFit/>
          </a:bodyPr>
          <a:lstStyle/>
          <a:p>
            <a:pPr algn="ctr">
              <a:lnSpc>
                <a:spcPts val="7405"/>
              </a:lnSpc>
            </a:pPr>
            <a:r>
              <a:rPr lang="vi-VN" altLang="en-US" sz="7190">
                <a:solidFill>
                  <a:srgbClr val="2E7498"/>
                </a:solidFill>
                <a:latin typeface="Paytone One" panose="00000500000000000000"/>
                <a:ea typeface="Paytone One" panose="00000500000000000000"/>
                <a:cs typeface="Paytone One" panose="00000500000000000000"/>
                <a:sym typeface="Paytone One" panose="00000500000000000000"/>
              </a:rPr>
              <a:t>Demo dự án Quản lý </a:t>
            </a:r>
            <a:r>
              <a:rPr lang="vi-VN" altLang="en-US" sz="7190">
                <a:solidFill>
                  <a:srgbClr val="2E7498"/>
                </a:solidFill>
                <a:latin typeface="Paytone One" panose="00000500000000000000"/>
                <a:ea typeface="Paytone One" panose="00000500000000000000"/>
                <a:cs typeface="Paytone One" panose="00000500000000000000"/>
                <a:sym typeface="Paytone One" panose="00000500000000000000"/>
              </a:rPr>
              <a:t>Spa</a:t>
            </a:r>
            <a:endParaRPr lang="vi-VN" altLang="en-US" sz="71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sp>
        <p:nvSpPr>
          <p:cNvPr id="4" name="TextBox 4"/>
          <p:cNvSpPr txBox="1"/>
          <p:nvPr/>
        </p:nvSpPr>
        <p:spPr>
          <a:xfrm>
            <a:off x="6629400" y="3314700"/>
            <a:ext cx="11008360" cy="6267450"/>
          </a:xfrm>
          <a:prstGeom prst="rect">
            <a:avLst/>
          </a:prstGeom>
        </p:spPr>
        <p:txBody>
          <a:bodyPr lIns="0" tIns="0" rIns="0" bIns="0" rtlCol="0" anchor="t">
            <a:noAutofit/>
          </a:bodyPr>
          <a:lstStyle/>
          <a:p>
            <a:pPr marL="571500" indent="-571500" algn="l">
              <a:lnSpc>
                <a:spcPts val="3675"/>
              </a:lnSpc>
              <a:spcBef>
                <a:spcPct val="0"/>
              </a:spcBef>
              <a:buFont typeface="Wingdings" panose="05000000000000000000" charset="0"/>
              <a:buChar char="v"/>
            </a:pPr>
            <a:r>
              <a:rPr lang="vi-VN" sz="3600" b="1">
                <a:latin typeface="Times New Roman" panose="02020603050405020304" charset="0"/>
                <a:cs typeface="Times New Roman" panose="02020603050405020304" charset="0"/>
              </a:rPr>
              <a:t>Thông tin cơ bản:</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Wingdings" panose="05000000000000000000" charset="0"/>
              <a:buChar char="§"/>
            </a:pPr>
            <a:r>
              <a:rPr lang="vi-VN" sz="3600" b="1">
                <a:latin typeface="Times New Roman" panose="02020603050405020304" charset="0"/>
                <a:cs typeface="Times New Roman" panose="02020603050405020304" charset="0"/>
              </a:rPr>
              <a:t>Ngân sách dự án (BAC): </a:t>
            </a:r>
            <a:r>
              <a:rPr lang="vi-VN" sz="3600">
                <a:latin typeface="Times New Roman" panose="02020603050405020304" charset="0"/>
                <a:cs typeface="Times New Roman" panose="02020603050405020304" charset="0"/>
              </a:rPr>
              <a:t>500 triệu VND</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Wingdings" panose="05000000000000000000" charset="0"/>
              <a:buChar char="§"/>
            </a:pPr>
            <a:r>
              <a:rPr lang="vi-VN" sz="3600" b="1">
                <a:latin typeface="Times New Roman" panose="02020603050405020304" charset="0"/>
                <a:cs typeface="Times New Roman" panose="02020603050405020304" charset="0"/>
              </a:rPr>
              <a:t>Giai đoạn: </a:t>
            </a:r>
            <a:r>
              <a:rPr lang="vi-VN" sz="3600">
                <a:latin typeface="Times New Roman" panose="02020603050405020304" charset="0"/>
                <a:cs typeface="Times New Roman" panose="02020603050405020304" charset="0"/>
              </a:rPr>
              <a:t>8</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Wingdings" panose="05000000000000000000" charset="0"/>
              <a:buChar char="§"/>
            </a:pPr>
            <a:r>
              <a:rPr lang="vi-VN" sz="3600" b="1">
                <a:latin typeface="Times New Roman" panose="02020603050405020304" charset="0"/>
                <a:cs typeface="Times New Roman" panose="02020603050405020304" charset="0"/>
              </a:rPr>
              <a:t>Nhân lực: </a:t>
            </a:r>
            <a:r>
              <a:rPr lang="vi-VN" sz="3600">
                <a:latin typeface="Times New Roman" panose="02020603050405020304" charset="0"/>
                <a:cs typeface="Times New Roman" panose="02020603050405020304" charset="0"/>
              </a:rPr>
              <a:t>30 người</a:t>
            </a:r>
            <a:endParaRPr lang="vi-VN" sz="3600">
              <a:latin typeface="Times New Roman" panose="02020603050405020304" charset="0"/>
              <a:cs typeface="Times New Roman" panose="02020603050405020304" charset="0"/>
            </a:endParaRPr>
          </a:p>
          <a:p>
            <a:pPr marL="571500" indent="-571500" algn="l">
              <a:lnSpc>
                <a:spcPts val="3675"/>
              </a:lnSpc>
              <a:spcBef>
                <a:spcPct val="0"/>
              </a:spcBef>
              <a:buFont typeface="Wingdings" panose="05000000000000000000" charset="0"/>
              <a:buChar char="§"/>
            </a:pPr>
            <a:r>
              <a:rPr lang="vi-VN" sz="3600" b="1">
                <a:latin typeface="Times New Roman" panose="02020603050405020304" charset="0"/>
                <a:cs typeface="Times New Roman" panose="02020603050405020304" charset="0"/>
              </a:rPr>
              <a:t>KLOC:</a:t>
            </a:r>
            <a:r>
              <a:rPr lang="vi-VN" sz="3600">
                <a:latin typeface="Times New Roman" panose="02020603050405020304" charset="0"/>
                <a:cs typeface="Times New Roman" panose="02020603050405020304" charset="0"/>
              </a:rPr>
              <a:t> 25 (Organic)</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Wingdings" panose="05000000000000000000" charset="0"/>
              <a:buChar char="v"/>
            </a:pPr>
            <a:r>
              <a:rPr lang="vi-VN" sz="3600" b="1">
                <a:latin typeface="Times New Roman" panose="02020603050405020304" charset="0"/>
                <a:cs typeface="Times New Roman" panose="02020603050405020304" charset="0"/>
              </a:rPr>
              <a:t>Các giai đoạn của dự án:</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Arial" panose="020B0604020202020204" pitchFamily="34" charset="0"/>
              <a:buChar char="•"/>
            </a:pPr>
            <a:r>
              <a:rPr lang="vi-VN" sz="3600" b="1">
                <a:latin typeface="Times New Roman" panose="02020603050405020304" charset="0"/>
                <a:cs typeface="Times New Roman" panose="02020603050405020304" charset="0"/>
              </a:rPr>
              <a:t>Giai đoạn 1: </a:t>
            </a:r>
            <a:r>
              <a:rPr lang="vi-VN" sz="3600">
                <a:latin typeface="Times New Roman" panose="02020603050405020304" charset="0"/>
                <a:cs typeface="Times New Roman" panose="02020603050405020304" charset="0"/>
              </a:rPr>
              <a:t>Thiết kế web (50 triệu VND)</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Arial" panose="020B0604020202020204" pitchFamily="34" charset="0"/>
              <a:buChar char="•"/>
            </a:pPr>
            <a:r>
              <a:rPr lang="vi-VN" sz="3600" b="1">
                <a:latin typeface="Times New Roman" panose="02020603050405020304" charset="0"/>
                <a:cs typeface="Times New Roman" panose="02020603050405020304" charset="0"/>
              </a:rPr>
              <a:t>Giai đoạn 2: </a:t>
            </a:r>
            <a:r>
              <a:rPr lang="vi-VN" sz="3600">
                <a:latin typeface="Times New Roman" panose="02020603050405020304" charset="0"/>
                <a:cs typeface="Times New Roman" panose="02020603050405020304" charset="0"/>
              </a:rPr>
              <a:t>Thiết kế web (50 triệu VND)</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Arial" panose="020B0604020202020204" pitchFamily="34" charset="0"/>
              <a:buChar char="•"/>
            </a:pPr>
            <a:r>
              <a:rPr lang="vi-VN" sz="3600" b="1">
                <a:latin typeface="Times New Roman" panose="02020603050405020304" charset="0"/>
                <a:cs typeface="Times New Roman" panose="02020603050405020304" charset="0"/>
              </a:rPr>
              <a:t>Giai đoạn 3: </a:t>
            </a:r>
            <a:r>
              <a:rPr lang="vi-VN" sz="3600">
                <a:latin typeface="Times New Roman" panose="02020603050405020304" charset="0"/>
                <a:cs typeface="Times New Roman" panose="02020603050405020304" charset="0"/>
              </a:rPr>
              <a:t>Phát triển web (75 triệu VND)</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Arial" panose="020B0604020202020204" pitchFamily="34" charset="0"/>
              <a:buChar char="•"/>
            </a:pPr>
            <a:r>
              <a:rPr lang="vi-VN" sz="3600" b="1">
                <a:latin typeface="Times New Roman" panose="02020603050405020304" charset="0"/>
                <a:cs typeface="Times New Roman" panose="02020603050405020304" charset="0"/>
              </a:rPr>
              <a:t>Giai đoạn 4: </a:t>
            </a:r>
            <a:r>
              <a:rPr lang="vi-VN" sz="3600">
                <a:latin typeface="Times New Roman" panose="02020603050405020304" charset="0"/>
                <a:cs typeface="Times New Roman" panose="02020603050405020304" charset="0"/>
              </a:rPr>
              <a:t>Phát triển web (75 triệu VND)</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Arial" panose="020B0604020202020204" pitchFamily="34" charset="0"/>
              <a:buChar char="•"/>
            </a:pPr>
            <a:r>
              <a:rPr lang="vi-VN" sz="3600" b="1">
                <a:latin typeface="Times New Roman" panose="02020603050405020304" charset="0"/>
                <a:cs typeface="Times New Roman" panose="02020603050405020304" charset="0"/>
              </a:rPr>
              <a:t>Giai đoạn 5: </a:t>
            </a:r>
            <a:r>
              <a:rPr lang="vi-VN" sz="3600">
                <a:latin typeface="Times New Roman" panose="02020603050405020304" charset="0"/>
                <a:cs typeface="Times New Roman" panose="02020603050405020304" charset="0"/>
              </a:rPr>
              <a:t>Phát triển web (75 triệu VND)</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Arial" panose="020B0604020202020204" pitchFamily="34" charset="0"/>
              <a:buChar char="•"/>
            </a:pPr>
            <a:r>
              <a:rPr lang="vi-VN" sz="3600" b="1">
                <a:latin typeface="Times New Roman" panose="02020603050405020304" charset="0"/>
                <a:cs typeface="Times New Roman" panose="02020603050405020304" charset="0"/>
              </a:rPr>
              <a:t>Giai đoạn 6: </a:t>
            </a:r>
            <a:r>
              <a:rPr lang="vi-VN" sz="3600">
                <a:latin typeface="Times New Roman" panose="02020603050405020304" charset="0"/>
                <a:cs typeface="Times New Roman" panose="02020603050405020304" charset="0"/>
              </a:rPr>
              <a:t>Phát triển web (75 triệu VND)</a:t>
            </a:r>
            <a:endParaRPr lang="vi-VN" sz="3600" b="1">
              <a:latin typeface="Times New Roman" panose="02020603050405020304" charset="0"/>
              <a:cs typeface="Times New Roman" panose="02020603050405020304" charset="0"/>
            </a:endParaRPr>
          </a:p>
          <a:p>
            <a:pPr marL="571500" indent="-571500" algn="l">
              <a:lnSpc>
                <a:spcPts val="3675"/>
              </a:lnSpc>
              <a:spcBef>
                <a:spcPct val="0"/>
              </a:spcBef>
              <a:buFont typeface="Arial" panose="020B0604020202020204" pitchFamily="34" charset="0"/>
              <a:buChar char="•"/>
            </a:pPr>
            <a:r>
              <a:rPr lang="vi-VN" sz="3600" b="1">
                <a:latin typeface="Times New Roman" panose="02020603050405020304" charset="0"/>
                <a:cs typeface="Times New Roman" panose="02020603050405020304" charset="0"/>
              </a:rPr>
              <a:t>Giai đoạn 7: </a:t>
            </a:r>
            <a:r>
              <a:rPr lang="vi-VN" sz="3600">
                <a:latin typeface="Times New Roman" panose="02020603050405020304" charset="0"/>
                <a:cs typeface="Times New Roman" panose="02020603050405020304" charset="0"/>
              </a:rPr>
              <a:t>Kiểm tra (50 triệu VND)</a:t>
            </a:r>
            <a:endParaRPr lang="vi-VN" sz="3600">
              <a:latin typeface="Times New Roman" panose="02020603050405020304" charset="0"/>
              <a:cs typeface="Times New Roman" panose="02020603050405020304" charset="0"/>
            </a:endParaRPr>
          </a:p>
          <a:p>
            <a:pPr marL="571500" indent="-571500" algn="l">
              <a:lnSpc>
                <a:spcPts val="3675"/>
              </a:lnSpc>
              <a:spcBef>
                <a:spcPct val="0"/>
              </a:spcBef>
              <a:buFont typeface="Arial" panose="020B0604020202020204" pitchFamily="34" charset="0"/>
              <a:buChar char="•"/>
            </a:pPr>
            <a:r>
              <a:rPr lang="vi-VN" sz="3600" b="1">
                <a:latin typeface="Times New Roman" panose="02020603050405020304" charset="0"/>
                <a:cs typeface="Times New Roman" panose="02020603050405020304" charset="0"/>
              </a:rPr>
              <a:t>Giai đoạn 8: </a:t>
            </a:r>
            <a:r>
              <a:rPr lang="vi-VN" sz="3600">
                <a:latin typeface="Times New Roman" panose="02020603050405020304" charset="0"/>
                <a:cs typeface="Times New Roman" panose="02020603050405020304" charset="0"/>
              </a:rPr>
              <a:t>Chuẩn bị ra mắt sản phẩm (50 triệu VND)</a:t>
            </a:r>
            <a:endParaRPr lang="vi-VN" sz="360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240" y="314960"/>
            <a:ext cx="17117060" cy="2805430"/>
          </a:xfrm>
          <a:prstGeom prst="rect">
            <a:avLst/>
          </a:prstGeom>
        </p:spPr>
        <p:txBody>
          <a:bodyPr wrap="square" lIns="0" tIns="0" rIns="0" bIns="0" rtlCol="0" anchor="t">
            <a:spAutoFit/>
          </a:bodyPr>
          <a:lstStyle/>
          <a:p>
            <a:pPr algn="l">
              <a:lnSpc>
                <a:spcPts val="10940"/>
              </a:lnSpc>
            </a:pPr>
            <a:r>
              <a:rPr lang="en-US" sz="10620">
                <a:solidFill>
                  <a:srgbClr val="2E7498"/>
                </a:solidFill>
                <a:latin typeface="Times New Roman" panose="02020603050405020304" charset="0"/>
                <a:ea typeface="Sansita" panose="03060502030602020506"/>
                <a:cs typeface="Times New Roman" panose="02020603050405020304" charset="0"/>
                <a:sym typeface="Sansita" panose="03060502030602020506"/>
              </a:rPr>
              <a:t> </a:t>
            </a:r>
            <a:r>
              <a:rPr lang="en-US" sz="10620" b="1">
                <a:solidFill>
                  <a:srgbClr val="2E7498"/>
                </a:solidFill>
                <a:latin typeface="Times New Roman" panose="02020603050405020304" charset="0"/>
                <a:ea typeface="Sansita" panose="03060502030602020506"/>
                <a:cs typeface="Times New Roman" panose="02020603050405020304" charset="0"/>
                <a:sym typeface="Sansita" panose="03060502030602020506"/>
              </a:rPr>
              <a:t>KHÁI NIỆM VỀ CHI PHÍ TRONG DỰ ÁN</a:t>
            </a:r>
            <a:endParaRPr lang="en-US" sz="10620" b="1">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3" name="TextBox 3"/>
          <p:cNvSpPr txBox="1"/>
          <p:nvPr/>
        </p:nvSpPr>
        <p:spPr>
          <a:xfrm>
            <a:off x="1028700" y="3456978"/>
            <a:ext cx="16230600" cy="6579870"/>
          </a:xfrm>
          <a:prstGeom prst="rect">
            <a:avLst/>
          </a:prstGeom>
        </p:spPr>
        <p:txBody>
          <a:bodyPr lIns="0" tIns="0" rIns="0" bIns="0" rtlCol="0" anchor="t">
            <a:spAutoFit/>
          </a:bodyPr>
          <a:lstStyle/>
          <a:p>
            <a:pPr marL="796925" lvl="1" indent="-514350" algn="just">
              <a:lnSpc>
                <a:spcPts val="3665"/>
              </a:lnSpc>
              <a:buFont typeface="+mj-lt"/>
              <a:buAutoNum type="arabicPeriod"/>
            </a:pPr>
            <a:r>
              <a:rPr lang="en-US" sz="3200" b="1">
                <a:solidFill>
                  <a:srgbClr val="2E7498"/>
                </a:solidFill>
                <a:latin typeface="Times New Roman" panose="02020603050405020304" charset="0"/>
                <a:ea typeface="Poppins" panose="00000500000000000000"/>
                <a:cs typeface="Times New Roman" panose="02020603050405020304" charset="0"/>
                <a:sym typeface="Poppins" panose="00000500000000000000"/>
              </a:rPr>
              <a:t>Chi phí cơ sở vật chất:</a:t>
            </a: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 Đây là các chi phí liên quan đến việc thiết lập cơ sở hạ tầng cần thiết cho spa, bao gồm các khoản thuê mặt bằng, chi phí điện nước, thiết bị và vật dụng cần thiết. Các chi phí này thường được tính trong một khoảng thời gian cố định (ví dụ: 6 tháng) và không thay đổi trong suốt thời gian đó</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marL="796925" lvl="1" indent="-514350" algn="just">
              <a:lnSpc>
                <a:spcPts val="3665"/>
              </a:lnSpc>
              <a:buFont typeface="+mj-lt"/>
              <a:buAutoNum type="arabicPeriod"/>
            </a:pPr>
            <a:r>
              <a:rPr lang="en-US" sz="3200" b="1">
                <a:solidFill>
                  <a:srgbClr val="2E7498"/>
                </a:solidFill>
                <a:latin typeface="Times New Roman" panose="02020603050405020304" charset="0"/>
                <a:ea typeface="Poppins" panose="00000500000000000000"/>
                <a:cs typeface="Times New Roman" panose="02020603050405020304" charset="0"/>
                <a:sym typeface="Poppins" panose="00000500000000000000"/>
              </a:rPr>
              <a:t>Chi phí công tác:</a:t>
            </a: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 </a:t>
            </a: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Đây là các chi phí liên quan đến các chuyến công tác như đi lại, thuê khách sạn và chi phí ăn uống trong quá trình thực hiện dự án. Những chi phí này giúp đảm bảo các nhân viên có thể tham gia vào các cuộc họp và khảo sát thực tế khi cần thiết</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marL="796925" lvl="1" indent="-514350" algn="just">
              <a:lnSpc>
                <a:spcPts val="3665"/>
              </a:lnSpc>
              <a:buFont typeface="+mj-lt"/>
              <a:buAutoNum type="arabicPeriod"/>
            </a:pPr>
            <a:r>
              <a:rPr lang="en-US" sz="3200" b="1">
                <a:solidFill>
                  <a:srgbClr val="2E7498"/>
                </a:solidFill>
                <a:latin typeface="Times New Roman" panose="02020603050405020304" charset="0"/>
                <a:ea typeface="Poppins" panose="00000500000000000000"/>
                <a:cs typeface="Times New Roman" panose="02020603050405020304" charset="0"/>
                <a:sym typeface="Poppins" panose="00000500000000000000"/>
              </a:rPr>
              <a:t>Chi phí đào tạo:</a:t>
            </a: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 Bao gồm các chi phí phát sinh khi cần đào tạo nhân viên mới về các kỹ năng cần thiết cho công việc, bao gồm đào tạo về bảo mật, kỹ thuật phần mềm, hoặc các công cụ quản lý spa</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marL="796925" lvl="1" indent="-514350" algn="just">
              <a:lnSpc>
                <a:spcPts val="3665"/>
              </a:lnSpc>
              <a:buFont typeface="+mj-lt"/>
              <a:buAutoNum type="arabicPeriod"/>
            </a:pPr>
            <a:r>
              <a:rPr lang="en-US" sz="3200" b="1">
                <a:solidFill>
                  <a:srgbClr val="2E7498"/>
                </a:solidFill>
                <a:latin typeface="Times New Roman" panose="02020603050405020304" charset="0"/>
                <a:ea typeface="Poppins" panose="00000500000000000000"/>
                <a:cs typeface="Times New Roman" panose="02020603050405020304" charset="0"/>
                <a:sym typeface="Poppins" panose="00000500000000000000"/>
              </a:rPr>
              <a:t>Chi phí lương nhân viên:</a:t>
            </a: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 Đây là khoản chi phí lớn nhất trong bất kỳ dự án nào, đặc biệt là khi có nhiều nhân viên làm việc liên tục trong suốt thời gian dài. Chi phí này thường chiếm tỷ lệ cao trong tổng chi phí dự án</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algn="just">
              <a:lnSpc>
                <a:spcPts val="3665"/>
              </a:lnSpc>
            </a:pPr>
            <a:endParaRPr sz="320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stretch>
              <a:fillRect/>
            </a:stretch>
          </a:blipFill>
        </p:spPr>
      </p:sp>
      <p:sp>
        <p:nvSpPr>
          <p:cNvPr id="4" name="TextBox 4"/>
          <p:cNvSpPr txBox="1"/>
          <p:nvPr/>
        </p:nvSpPr>
        <p:spPr>
          <a:xfrm>
            <a:off x="691515" y="1123950"/>
            <a:ext cx="16930370" cy="1449070"/>
          </a:xfrm>
          <a:prstGeom prst="rect">
            <a:avLst/>
          </a:prstGeom>
        </p:spPr>
        <p:txBody>
          <a:bodyPr wrap="square" lIns="0" tIns="0" rIns="0" bIns="0" rtlCol="0" anchor="t">
            <a:spAutoFit/>
          </a:bodyPr>
          <a:lstStyle/>
          <a:p>
            <a:pPr algn="l">
              <a:lnSpc>
                <a:spcPts val="5650"/>
              </a:lnSpc>
            </a:pPr>
            <a:r>
              <a:rPr lang="en-US" sz="5490">
                <a:solidFill>
                  <a:srgbClr val="2E7498"/>
                </a:solidFill>
                <a:latin typeface="Paytone One" panose="00000500000000000000"/>
                <a:ea typeface="Paytone One" panose="00000500000000000000"/>
                <a:cs typeface="Paytone One" panose="00000500000000000000"/>
                <a:sym typeface="Paytone One" panose="00000500000000000000"/>
              </a:rPr>
              <a:t>Tính Effort và Development Time cho</a:t>
            </a:r>
            <a:r>
              <a:rPr lang="vi-VN" altLang="en-US" sz="5490">
                <a:solidFill>
                  <a:srgbClr val="2E7498"/>
                </a:solidFill>
                <a:latin typeface="Paytone One" panose="00000500000000000000"/>
                <a:ea typeface="Paytone One" panose="00000500000000000000"/>
                <a:cs typeface="Paytone One" panose="00000500000000000000"/>
                <a:sym typeface="Paytone One" panose="00000500000000000000"/>
              </a:rPr>
              <a:t> mô hình </a:t>
            </a:r>
            <a:r>
              <a:rPr lang="vi-VN" altLang="en-US" sz="5490">
                <a:solidFill>
                  <a:srgbClr val="2E7498"/>
                </a:solidFill>
                <a:latin typeface="Paytone One" panose="00000500000000000000"/>
                <a:ea typeface="Paytone One" panose="00000500000000000000"/>
                <a:cs typeface="Paytone One" panose="00000500000000000000"/>
                <a:sym typeface="Paytone One" panose="00000500000000000000"/>
              </a:rPr>
              <a:t>COCOMO</a:t>
            </a:r>
            <a:endParaRPr lang="vi-VN" altLang="en-US" sz="54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pic>
        <p:nvPicPr>
          <p:cNvPr id="6" name="2384804F-3998-4D57-9195-F3826E402611-7" descr="C:/Users/LUC TAN KHOA/AppData/Local/Temp/wpp.EmnmtTwpp"/>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0800" y="3924300"/>
            <a:ext cx="11961495" cy="1083310"/>
          </a:xfrm>
          <a:prstGeom prst="rect">
            <a:avLst/>
          </a:prstGeom>
        </p:spPr>
      </p:pic>
      <p:pic>
        <p:nvPicPr>
          <p:cNvPr id="9" name="2384804F-3998-4D57-9195-F3826E402611-8" descr="C:/Users/LUC TAN KHOA/AppData/Local/Temp/wpp.LEwatzwpp"/>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8400" y="5753100"/>
            <a:ext cx="13054295" cy="12846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stretch>
              <a:fillRect/>
            </a:stretch>
          </a:blipFill>
        </p:spPr>
      </p:sp>
      <p:sp>
        <p:nvSpPr>
          <p:cNvPr id="4" name="TextBox 4"/>
          <p:cNvSpPr txBox="1"/>
          <p:nvPr/>
        </p:nvSpPr>
        <p:spPr>
          <a:xfrm>
            <a:off x="691421" y="1123950"/>
            <a:ext cx="10318521" cy="724535"/>
          </a:xfrm>
          <a:prstGeom prst="rect">
            <a:avLst/>
          </a:prstGeom>
        </p:spPr>
        <p:txBody>
          <a:bodyPr lIns="0" tIns="0" rIns="0" bIns="0" rtlCol="0" anchor="t">
            <a:spAutoFit/>
          </a:bodyPr>
          <a:lstStyle/>
          <a:p>
            <a:pPr algn="l">
              <a:lnSpc>
                <a:spcPts val="5650"/>
              </a:lnSpc>
            </a:pPr>
            <a:r>
              <a:rPr lang="en-US" sz="5490">
                <a:solidFill>
                  <a:srgbClr val="2E7498"/>
                </a:solidFill>
                <a:latin typeface="Paytone One" panose="00000500000000000000"/>
                <a:ea typeface="Paytone One" panose="00000500000000000000"/>
                <a:cs typeface="Paytone One" panose="00000500000000000000"/>
                <a:sym typeface="Paytone One" panose="00000500000000000000"/>
              </a:rPr>
              <a:t>Tính Chi </a:t>
            </a:r>
            <a:r>
              <a:rPr lang="vi-VN" sz="5490">
                <a:solidFill>
                  <a:srgbClr val="2E7498"/>
                </a:solidFill>
                <a:latin typeface="Paytone One" panose="00000500000000000000"/>
                <a:ea typeface="Paytone One" panose="00000500000000000000"/>
                <a:cs typeface="Paytone One" panose="00000500000000000000"/>
                <a:sym typeface="Paytone One" panose="00000500000000000000"/>
              </a:rPr>
              <a:t>phí lương nhân </a:t>
            </a:r>
            <a:r>
              <a:rPr lang="vi-VN" sz="5490">
                <a:solidFill>
                  <a:srgbClr val="2E7498"/>
                </a:solidFill>
                <a:latin typeface="Paytone One" panose="00000500000000000000"/>
                <a:ea typeface="Paytone One" panose="00000500000000000000"/>
                <a:cs typeface="Paytone One" panose="00000500000000000000"/>
                <a:sym typeface="Paytone One" panose="00000500000000000000"/>
              </a:rPr>
              <a:t>viên</a:t>
            </a:r>
            <a:endParaRPr lang="vi-VN" sz="54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sp>
        <p:nvSpPr>
          <p:cNvPr id="5" name="Text Box 4"/>
          <p:cNvSpPr txBox="1"/>
          <p:nvPr/>
        </p:nvSpPr>
        <p:spPr>
          <a:xfrm>
            <a:off x="692150" y="2400300"/>
            <a:ext cx="17013555" cy="7325995"/>
          </a:xfrm>
          <a:prstGeom prst="rect">
            <a:avLst/>
          </a:prstGeom>
          <a:noFill/>
        </p:spPr>
        <p:txBody>
          <a:bodyPr wrap="square" rtlCol="0">
            <a:noAutofit/>
          </a:bodyPr>
          <a:p>
            <a:pPr marL="571500" indent="-571500">
              <a:buFont typeface="Wingdings" panose="05000000000000000000" charset="0"/>
              <a:buChar char="v"/>
            </a:pPr>
            <a:r>
              <a:rPr lang="vi-VN" altLang="en-US" sz="3800" b="1">
                <a:latin typeface="Times New Roman" panose="02020603050405020304" charset="0"/>
                <a:cs typeface="Times New Roman" panose="02020603050405020304" charset="0"/>
              </a:rPr>
              <a:t>Giả sử</a:t>
            </a:r>
            <a:endParaRPr lang="vi-VN" alt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vi-VN" altLang="en-US" sz="3800" b="1">
                <a:latin typeface="Times New Roman" panose="02020603050405020304" charset="0"/>
                <a:cs typeface="Times New Roman" panose="02020603050405020304" charset="0"/>
              </a:rPr>
              <a:t>Số giờ làm việc: </a:t>
            </a:r>
            <a:r>
              <a:rPr lang="vi-VN" altLang="en-US" sz="3800">
                <a:latin typeface="Times New Roman" panose="02020603050405020304" charset="0"/>
                <a:cs typeface="Times New Roman" panose="02020603050405020304" charset="0"/>
              </a:rPr>
              <a:t>40 giờ (1 tuần)</a:t>
            </a:r>
            <a:endParaRPr lang="vi-VN" alt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vi-VN" altLang="en-US" sz="3800" b="1">
                <a:latin typeface="Times New Roman" panose="02020603050405020304" charset="0"/>
                <a:cs typeface="Times New Roman" panose="02020603050405020304" charset="0"/>
              </a:rPr>
              <a:t>Mức lương theo giờ: </a:t>
            </a:r>
            <a:r>
              <a:rPr lang="vi-VN" altLang="en-US" sz="3800">
                <a:latin typeface="Times New Roman" panose="02020603050405020304" charset="0"/>
                <a:cs typeface="Times New Roman" panose="02020603050405020304" charset="0"/>
              </a:rPr>
              <a:t>50 nghìn VND</a:t>
            </a:r>
            <a:endParaRPr lang="vi-VN" alt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vi-VN" altLang="en-US" sz="3800" b="1">
                <a:latin typeface="Times New Roman" panose="02020603050405020304" charset="0"/>
                <a:cs typeface="Times New Roman" panose="02020603050405020304" charset="0"/>
              </a:rPr>
              <a:t>Phụ cấp: </a:t>
            </a:r>
            <a:r>
              <a:rPr lang="vi-VN" altLang="en-US" sz="3800">
                <a:latin typeface="Times New Roman" panose="02020603050405020304" charset="0"/>
                <a:cs typeface="Times New Roman" panose="02020603050405020304" charset="0"/>
              </a:rPr>
              <a:t>200 nghìn VND</a:t>
            </a:r>
            <a:endParaRPr lang="vi-VN" alt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vi-VN" altLang="en-US" sz="3800" b="1">
                <a:latin typeface="Times New Roman" panose="02020603050405020304" charset="0"/>
                <a:cs typeface="Times New Roman" panose="02020603050405020304" charset="0"/>
              </a:rPr>
              <a:t>Bảo hiểm và các khoản chi khác: </a:t>
            </a:r>
            <a:r>
              <a:rPr lang="vi-VN" altLang="en-US" sz="3800">
                <a:latin typeface="Times New Roman" panose="02020603050405020304" charset="0"/>
                <a:cs typeface="Times New Roman" panose="02020603050405020304" charset="0"/>
              </a:rPr>
              <a:t>300 nghìn VND</a:t>
            </a:r>
            <a:endParaRPr lang="vi-VN" altLang="en-US" sz="3800" b="1">
              <a:latin typeface="Times New Roman" panose="02020603050405020304" charset="0"/>
              <a:cs typeface="Times New Roman" panose="02020603050405020304" charset="0"/>
            </a:endParaRPr>
          </a:p>
          <a:p>
            <a:pPr marL="571500" indent="-571500">
              <a:buFont typeface="Wingdings" panose="05000000000000000000" charset="0"/>
              <a:buChar char="v"/>
            </a:pPr>
            <a:r>
              <a:rPr lang="en-US" sz="3800" b="1">
                <a:latin typeface="Times New Roman" panose="02020603050405020304" charset="0"/>
                <a:cs typeface="Times New Roman" panose="02020603050405020304" charset="0"/>
              </a:rPr>
              <a:t>Tính </a:t>
            </a:r>
            <a:r>
              <a:rPr lang="vi-VN" altLang="en-US" sz="3800" b="1">
                <a:latin typeface="Times New Roman" panose="02020603050405020304" charset="0"/>
                <a:cs typeface="Times New Roman" panose="02020603050405020304" charset="0"/>
              </a:rPr>
              <a:t>lương nhân viên</a:t>
            </a:r>
            <a:endParaRPr 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Lương = số giờ làm việc * mức lương theo giờ + phụ cấp + bảo hiểm và các khoản chi khác </a:t>
            </a:r>
            <a:endParaRPr lang="vi-VN" altLang="en-US" sz="3800">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=&gt; Lương = (40h * 50 nghìn VND) + 200 nghìn VND + 300 nghìn VND = 2 triệu </a:t>
            </a:r>
            <a:r>
              <a:rPr lang="vi-VN" altLang="en-US" sz="3800">
                <a:latin typeface="Times New Roman" panose="02020603050405020304" charset="0"/>
                <a:cs typeface="Times New Roman" panose="02020603050405020304" charset="0"/>
              </a:rPr>
              <a:t>5 VND</a:t>
            </a:r>
            <a:endParaRPr lang="vi-VN" altLang="en-US" sz="3800">
              <a:latin typeface="Times New Roman" panose="02020603050405020304" charset="0"/>
              <a:cs typeface="Times New Roman" panose="02020603050405020304" charset="0"/>
            </a:endParaRPr>
          </a:p>
          <a:p>
            <a:pPr indent="457200"/>
            <a:r>
              <a:rPr lang="vi-VN" altLang="en-US" sz="3800" b="1">
                <a:latin typeface="Times New Roman" panose="02020603050405020304" charset="0"/>
                <a:cs typeface="Times New Roman" panose="02020603050405020304" charset="0"/>
              </a:rPr>
              <a:t>Kết luận</a:t>
            </a:r>
            <a:endParaRPr lang="vi-VN" alt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Chi phí lương cho nhân viên là 2 triệu 5 </a:t>
            </a:r>
            <a:r>
              <a:rPr lang="vi-VN" altLang="en-US" sz="3800">
                <a:latin typeface="Times New Roman" panose="02020603050405020304" charset="0"/>
                <a:cs typeface="Times New Roman" panose="02020603050405020304" charset="0"/>
              </a:rPr>
              <a:t>VND</a:t>
            </a:r>
            <a:endParaRPr lang="vi-VN" altLang="en-US" sz="3800">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stretch>
              <a:fillRect/>
            </a:stretch>
          </a:blipFill>
        </p:spPr>
      </p:sp>
      <p:sp>
        <p:nvSpPr>
          <p:cNvPr id="4" name="TextBox 4"/>
          <p:cNvSpPr txBox="1"/>
          <p:nvPr/>
        </p:nvSpPr>
        <p:spPr>
          <a:xfrm>
            <a:off x="691421" y="1123950"/>
            <a:ext cx="10318521" cy="724535"/>
          </a:xfrm>
          <a:prstGeom prst="rect">
            <a:avLst/>
          </a:prstGeom>
        </p:spPr>
        <p:txBody>
          <a:bodyPr lIns="0" tIns="0" rIns="0" bIns="0" rtlCol="0" anchor="t">
            <a:spAutoFit/>
          </a:bodyPr>
          <a:lstStyle/>
          <a:p>
            <a:pPr algn="l">
              <a:lnSpc>
                <a:spcPts val="5650"/>
              </a:lnSpc>
            </a:pPr>
            <a:r>
              <a:rPr lang="en-US" sz="5490">
                <a:solidFill>
                  <a:srgbClr val="2E7498"/>
                </a:solidFill>
                <a:latin typeface="Paytone One" panose="00000500000000000000"/>
                <a:ea typeface="Paytone One" panose="00000500000000000000"/>
                <a:cs typeface="Paytone One" panose="00000500000000000000"/>
                <a:sym typeface="Paytone One" panose="00000500000000000000"/>
              </a:rPr>
              <a:t>Tính Planned Value (PV)</a:t>
            </a:r>
            <a:endParaRPr lang="en-US" sz="54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sp>
        <p:nvSpPr>
          <p:cNvPr id="5" name="Text Box 4"/>
          <p:cNvSpPr txBox="1"/>
          <p:nvPr/>
        </p:nvSpPr>
        <p:spPr>
          <a:xfrm>
            <a:off x="692150" y="2400300"/>
            <a:ext cx="17013555" cy="7325995"/>
          </a:xfrm>
          <a:prstGeom prst="rect">
            <a:avLst/>
          </a:prstGeom>
          <a:noFill/>
        </p:spPr>
        <p:txBody>
          <a:bodyPr wrap="square" rtlCol="0">
            <a:noAutofit/>
          </a:bodyPr>
          <a:p>
            <a:pPr marL="571500" indent="-571500">
              <a:buFont typeface="Wingdings" panose="05000000000000000000" charset="0"/>
              <a:buChar char="v"/>
            </a:pPr>
            <a:r>
              <a:rPr lang="en-US" sz="3800" b="1">
                <a:latin typeface="Times New Roman" panose="02020603050405020304" charset="0"/>
                <a:cs typeface="Times New Roman" panose="02020603050405020304" charset="0"/>
              </a:rPr>
              <a:t>Ngân sách phân bổ cho các giai đoạn:</a:t>
            </a:r>
            <a:endParaRPr 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en-US" sz="3800" b="1">
                <a:latin typeface="Times New Roman" panose="02020603050405020304" charset="0"/>
                <a:cs typeface="Times New Roman" panose="02020603050405020304" charset="0"/>
              </a:rPr>
              <a:t>Giai đoạn 1 (Thiết kế web):</a:t>
            </a:r>
            <a:r>
              <a:rPr lang="en-US" sz="3800">
                <a:latin typeface="Times New Roman" panose="02020603050405020304" charset="0"/>
                <a:cs typeface="Times New Roman" panose="02020603050405020304" charset="0"/>
              </a:rPr>
              <a:t> 50 triệu VND</a:t>
            </a:r>
            <a:endParaRPr 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en-US" sz="3800" b="1">
                <a:latin typeface="Times New Roman" panose="02020603050405020304" charset="0"/>
                <a:cs typeface="Times New Roman" panose="02020603050405020304" charset="0"/>
              </a:rPr>
              <a:t>Giai đoạn 2 (Thiết kế web): </a:t>
            </a:r>
            <a:r>
              <a:rPr lang="en-US" sz="3800">
                <a:latin typeface="Times New Roman" panose="02020603050405020304" charset="0"/>
                <a:cs typeface="Times New Roman" panose="02020603050405020304" charset="0"/>
              </a:rPr>
              <a:t>50 triệu VND</a:t>
            </a:r>
            <a:endParaRPr 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en-US" sz="3800" b="1">
                <a:latin typeface="Times New Roman" panose="02020603050405020304" charset="0"/>
                <a:cs typeface="Times New Roman" panose="02020603050405020304" charset="0"/>
              </a:rPr>
              <a:t>Giai đoạn 3 (Phát triển web): </a:t>
            </a:r>
            <a:r>
              <a:rPr lang="en-US" sz="3800">
                <a:latin typeface="Times New Roman" panose="02020603050405020304" charset="0"/>
                <a:cs typeface="Times New Roman" panose="02020603050405020304" charset="0"/>
              </a:rPr>
              <a:t>75 triệu VND</a:t>
            </a:r>
            <a:endParaRPr 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en-US" sz="3800" b="1">
                <a:latin typeface="Times New Roman" panose="02020603050405020304" charset="0"/>
                <a:cs typeface="Times New Roman" panose="02020603050405020304" charset="0"/>
              </a:rPr>
              <a:t>Giai đoạn 4 (Phát triển web): </a:t>
            </a:r>
            <a:r>
              <a:rPr lang="en-US" sz="3800">
                <a:latin typeface="Times New Roman" panose="02020603050405020304" charset="0"/>
                <a:cs typeface="Times New Roman" panose="02020603050405020304" charset="0"/>
              </a:rPr>
              <a:t>75 triệu VND</a:t>
            </a:r>
            <a:endParaRPr lang="en-US" sz="3800" b="1">
              <a:latin typeface="Times New Roman" panose="02020603050405020304" charset="0"/>
              <a:cs typeface="Times New Roman" panose="02020603050405020304" charset="0"/>
            </a:endParaRPr>
          </a:p>
          <a:p>
            <a:pPr marL="571500" indent="-571500">
              <a:buFont typeface="Wingdings" panose="05000000000000000000" charset="0"/>
              <a:buChar char="v"/>
            </a:pPr>
            <a:r>
              <a:rPr lang="en-US" sz="3800" b="1">
                <a:latin typeface="Times New Roman" panose="02020603050405020304" charset="0"/>
                <a:cs typeface="Times New Roman" panose="02020603050405020304" charset="0"/>
              </a:rPr>
              <a:t>Tính PV vào cuối giai đoạn 4 (tức là sau tuần thứ 4)</a:t>
            </a:r>
            <a:endParaRPr 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PV = Ngân sách Giai đoạn 1 + </a:t>
            </a:r>
            <a:r>
              <a:rPr lang="vi-VN" altLang="en-US" sz="3800">
                <a:latin typeface="Times New Roman" panose="02020603050405020304" charset="0"/>
                <a:cs typeface="Times New Roman" panose="02020603050405020304" charset="0"/>
                <a:sym typeface="+mn-ea"/>
              </a:rPr>
              <a:t>Ngân sách Giai đoạn 2 + Ngân sách Giai đoạn 3 + Ngân sách Gia</a:t>
            </a:r>
            <a:r>
              <a:rPr lang="vi-VN" altLang="en-US" sz="3800">
                <a:latin typeface="Times New Roman" panose="02020603050405020304" charset="0"/>
                <a:cs typeface="Times New Roman" panose="02020603050405020304" charset="0"/>
                <a:sym typeface="+mn-ea"/>
              </a:rPr>
              <a:t>i đoạn 4  </a:t>
            </a:r>
            <a:endParaRPr lang="vi-VN" altLang="en-US" sz="3800">
              <a:latin typeface="Times New Roman" panose="02020603050405020304" charset="0"/>
              <a:cs typeface="Times New Roman" panose="02020603050405020304" charset="0"/>
              <a:sym typeface="+mn-ea"/>
            </a:endParaRPr>
          </a:p>
          <a:p>
            <a:pPr indent="457200"/>
            <a:r>
              <a:rPr lang="vi-VN" altLang="en-US" sz="3800">
                <a:latin typeface="Times New Roman" panose="02020603050405020304" charset="0"/>
                <a:cs typeface="Times New Roman" panose="02020603050405020304" charset="0"/>
                <a:sym typeface="+mn-ea"/>
              </a:rPr>
              <a:t>=&gt; PV = 50 triệu VND + 50 triệu VND + 75 triệu VND +75 triệu VND = 250 triệu VND</a:t>
            </a:r>
            <a:endParaRPr lang="vi-VN" altLang="en-US" sz="3800">
              <a:latin typeface="Times New Roman" panose="02020603050405020304" charset="0"/>
              <a:cs typeface="Times New Roman" panose="02020603050405020304" charset="0"/>
            </a:endParaRPr>
          </a:p>
          <a:p>
            <a:pPr marL="571500" indent="-571500">
              <a:buFont typeface="Wingdings" panose="05000000000000000000" charset="0"/>
              <a:buChar char="v"/>
            </a:pPr>
            <a:r>
              <a:rPr lang="vi-VN" altLang="en-US" sz="3800" b="1">
                <a:latin typeface="Times New Roman" panose="02020603050405020304" charset="0"/>
                <a:cs typeface="Times New Roman" panose="02020603050405020304" charset="0"/>
              </a:rPr>
              <a:t>Kết luận</a:t>
            </a:r>
            <a:endParaRPr lang="vi-VN" alt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Planned Value (PV) vào cuối giai đoạn 4 là 250 triệu VND</a:t>
            </a:r>
            <a:endParaRPr lang="vi-VN" altLang="en-US" sz="3800">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stretch>
              <a:fillRect/>
            </a:stretch>
          </a:blipFill>
        </p:spPr>
      </p:sp>
      <p:sp>
        <p:nvSpPr>
          <p:cNvPr id="4" name="TextBox 4"/>
          <p:cNvSpPr txBox="1"/>
          <p:nvPr/>
        </p:nvSpPr>
        <p:spPr>
          <a:xfrm>
            <a:off x="691421" y="1123950"/>
            <a:ext cx="10318521" cy="724535"/>
          </a:xfrm>
          <a:prstGeom prst="rect">
            <a:avLst/>
          </a:prstGeom>
        </p:spPr>
        <p:txBody>
          <a:bodyPr lIns="0" tIns="0" rIns="0" bIns="0" rtlCol="0" anchor="t">
            <a:spAutoFit/>
          </a:bodyPr>
          <a:lstStyle/>
          <a:p>
            <a:pPr algn="l">
              <a:lnSpc>
                <a:spcPts val="5650"/>
              </a:lnSpc>
            </a:pPr>
            <a:r>
              <a:rPr lang="en-US" sz="5490">
                <a:solidFill>
                  <a:srgbClr val="2E7498"/>
                </a:solidFill>
                <a:latin typeface="Paytone One" panose="00000500000000000000"/>
                <a:ea typeface="Paytone One" panose="00000500000000000000"/>
                <a:cs typeface="Paytone One" panose="00000500000000000000"/>
                <a:sym typeface="Paytone One" panose="00000500000000000000"/>
              </a:rPr>
              <a:t>Tính EV</a:t>
            </a:r>
            <a:endParaRPr lang="en-US" sz="54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sp>
        <p:nvSpPr>
          <p:cNvPr id="5" name="Text Box 4"/>
          <p:cNvSpPr txBox="1"/>
          <p:nvPr/>
        </p:nvSpPr>
        <p:spPr>
          <a:xfrm>
            <a:off x="692150" y="2400300"/>
            <a:ext cx="17013555" cy="7631430"/>
          </a:xfrm>
          <a:prstGeom prst="rect">
            <a:avLst/>
          </a:prstGeom>
          <a:noFill/>
        </p:spPr>
        <p:txBody>
          <a:bodyPr wrap="square" rtlCol="0">
            <a:noAutofit/>
          </a:bodyPr>
          <a:p>
            <a:pPr marL="571500" indent="-571500">
              <a:buFont typeface="Wingdings" panose="05000000000000000000" charset="0"/>
              <a:buChar char="v"/>
            </a:pPr>
            <a:r>
              <a:rPr lang="en-US" sz="3800" b="1">
                <a:latin typeface="Times New Roman" panose="02020603050405020304" charset="0"/>
                <a:cs typeface="Times New Roman" panose="02020603050405020304" charset="0"/>
              </a:rPr>
              <a:t>Giả sử tại cuối tuần thứ 4, công việc hoàn thành như sau:</a:t>
            </a:r>
            <a:endParaRPr 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en-US" sz="3800" b="1">
                <a:latin typeface="Times New Roman" panose="02020603050405020304" charset="0"/>
                <a:cs typeface="Times New Roman" panose="02020603050405020304" charset="0"/>
              </a:rPr>
              <a:t>Giai đoạn 1 (Thiết kế web) đã hoàn thành 100% → </a:t>
            </a:r>
            <a:r>
              <a:rPr lang="en-US" sz="3800">
                <a:latin typeface="Times New Roman" panose="02020603050405020304" charset="0"/>
                <a:cs typeface="Times New Roman" panose="02020603050405020304" charset="0"/>
              </a:rPr>
              <a:t>EV = 50 triệu VND.</a:t>
            </a:r>
            <a:endParaRPr 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en-US" sz="3800" b="1">
                <a:latin typeface="Times New Roman" panose="02020603050405020304" charset="0"/>
                <a:cs typeface="Times New Roman" panose="02020603050405020304" charset="0"/>
              </a:rPr>
              <a:t>Giai đoạn 2 (Thiết kế web) đã hoàn thành 100% → </a:t>
            </a:r>
            <a:r>
              <a:rPr lang="en-US" sz="3800">
                <a:latin typeface="Times New Roman" panose="02020603050405020304" charset="0"/>
                <a:cs typeface="Times New Roman" panose="02020603050405020304" charset="0"/>
              </a:rPr>
              <a:t>EV = 50 triệu VND.</a:t>
            </a:r>
            <a:endParaRPr lang="en-US" sz="3800" b="1">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en-US" sz="3800" b="1">
                <a:latin typeface="Times New Roman" panose="02020603050405020304" charset="0"/>
                <a:cs typeface="Times New Roman" panose="02020603050405020304" charset="0"/>
              </a:rPr>
              <a:t>Giai đoạn 3 (Phát triển web) đã hoàn thành 100% → </a:t>
            </a:r>
            <a:r>
              <a:rPr lang="en-US" sz="3800">
                <a:latin typeface="Times New Roman" panose="02020603050405020304" charset="0"/>
                <a:cs typeface="Times New Roman" panose="02020603050405020304" charset="0"/>
              </a:rPr>
              <a:t>EV = 75 triệu VND.</a:t>
            </a:r>
            <a:endParaRPr lang="en-US" sz="3800">
              <a:latin typeface="Times New Roman" panose="02020603050405020304" charset="0"/>
              <a:cs typeface="Times New Roman" panose="02020603050405020304" charset="0"/>
            </a:endParaRPr>
          </a:p>
          <a:p>
            <a:pPr marL="571500" indent="-571500">
              <a:buFont typeface="Arial" panose="020B0604020202020204" pitchFamily="34" charset="0"/>
              <a:buChar char="•"/>
            </a:pPr>
            <a:r>
              <a:rPr lang="en-US" sz="3800" b="1">
                <a:latin typeface="Times New Roman" panose="02020603050405020304" charset="0"/>
                <a:cs typeface="Times New Roman" panose="02020603050405020304" charset="0"/>
              </a:rPr>
              <a:t>Giai đoạn 4 (Phát triển web) đã hoàn thành 50% → </a:t>
            </a:r>
            <a:r>
              <a:rPr lang="en-US" sz="3800">
                <a:latin typeface="Times New Roman" panose="02020603050405020304" charset="0"/>
                <a:cs typeface="Times New Roman" panose="02020603050405020304" charset="0"/>
              </a:rPr>
              <a:t>EV = 37.5 triệu VND (50% của 75 triệu)</a:t>
            </a:r>
            <a:endParaRPr lang="en-US" sz="3800">
              <a:latin typeface="Times New Roman" panose="02020603050405020304" charset="0"/>
              <a:cs typeface="Times New Roman" panose="02020603050405020304" charset="0"/>
            </a:endParaRPr>
          </a:p>
          <a:p>
            <a:pPr marL="571500" indent="-571500">
              <a:buFont typeface="Wingdings" panose="05000000000000000000" charset="0"/>
              <a:buChar char="v"/>
            </a:pPr>
            <a:r>
              <a:rPr lang="en-US" sz="3800" b="1">
                <a:latin typeface="Times New Roman" panose="02020603050405020304" charset="0"/>
                <a:cs typeface="Times New Roman" panose="02020603050405020304" charset="0"/>
              </a:rPr>
              <a:t>Tổng EV vào cuối tuần thứ 4</a:t>
            </a:r>
            <a:endParaRPr lang="en-US" sz="3800" b="1">
              <a:latin typeface="Times New Roman" panose="02020603050405020304" charset="0"/>
              <a:cs typeface="Times New Roman" panose="02020603050405020304" charset="0"/>
            </a:endParaRPr>
          </a:p>
          <a:p>
            <a:pPr indent="457200">
              <a:buFont typeface="Wingdings" panose="05000000000000000000" charset="0"/>
              <a:buNone/>
            </a:pPr>
            <a:r>
              <a:rPr lang="vi-VN" altLang="en-US" sz="3800">
                <a:latin typeface="Times New Roman" panose="02020603050405020304" charset="0"/>
                <a:cs typeface="Times New Roman" panose="02020603050405020304" charset="0"/>
              </a:rPr>
              <a:t>EV = EV Giai đoạn 1 + </a:t>
            </a:r>
            <a:r>
              <a:rPr lang="vi-VN" altLang="en-US" sz="3800">
                <a:latin typeface="Times New Roman" panose="02020603050405020304" charset="0"/>
                <a:cs typeface="Times New Roman" panose="02020603050405020304" charset="0"/>
                <a:sym typeface="+mn-ea"/>
              </a:rPr>
              <a:t>EV </a:t>
            </a:r>
            <a:r>
              <a:rPr lang="vi-VN" altLang="en-US" sz="3800">
                <a:latin typeface="Times New Roman" panose="02020603050405020304" charset="0"/>
                <a:cs typeface="Times New Roman" panose="02020603050405020304" charset="0"/>
                <a:sym typeface="+mn-ea"/>
              </a:rPr>
              <a:t>Giai đoạn </a:t>
            </a:r>
            <a:r>
              <a:rPr lang="vi-VN" altLang="en-US" sz="3800">
                <a:latin typeface="Times New Roman" panose="02020603050405020304" charset="0"/>
                <a:cs typeface="Times New Roman" panose="02020603050405020304" charset="0"/>
                <a:sym typeface="+mn-ea"/>
              </a:rPr>
              <a:t>2 + EV Giai đoạn 3 + EV Gia</a:t>
            </a:r>
            <a:r>
              <a:rPr lang="vi-VN" altLang="en-US" sz="3800">
                <a:latin typeface="Times New Roman" panose="02020603050405020304" charset="0"/>
                <a:cs typeface="Times New Roman" panose="02020603050405020304" charset="0"/>
                <a:sym typeface="+mn-ea"/>
              </a:rPr>
              <a:t>i đoạn 4  </a:t>
            </a:r>
            <a:endParaRPr lang="vi-VN" altLang="en-US" sz="3800">
              <a:latin typeface="Times New Roman" panose="02020603050405020304" charset="0"/>
              <a:cs typeface="Times New Roman" panose="02020603050405020304" charset="0"/>
              <a:sym typeface="+mn-ea"/>
            </a:endParaRPr>
          </a:p>
          <a:p>
            <a:pPr indent="457200"/>
            <a:r>
              <a:rPr lang="vi-VN" altLang="en-US" sz="3800">
                <a:latin typeface="Times New Roman" panose="02020603050405020304" charset="0"/>
                <a:cs typeface="Times New Roman" panose="02020603050405020304" charset="0"/>
                <a:sym typeface="+mn-ea"/>
              </a:rPr>
              <a:t>=&gt; EV = 50 triệu VND + 50 triệu VND + 75 triệu VND +37.5 triệu VND = 212.</a:t>
            </a:r>
            <a:r>
              <a:rPr lang="vi-VN" altLang="en-US" sz="3800">
                <a:latin typeface="Times New Roman" panose="02020603050405020304" charset="0"/>
                <a:cs typeface="Times New Roman" panose="02020603050405020304" charset="0"/>
                <a:sym typeface="+mn-ea"/>
              </a:rPr>
              <a:t>5 triệu VND</a:t>
            </a:r>
            <a:endParaRPr lang="vi-VN" altLang="en-US" sz="3800">
              <a:latin typeface="Times New Roman" panose="02020603050405020304" charset="0"/>
              <a:cs typeface="Times New Roman" panose="02020603050405020304" charset="0"/>
            </a:endParaRPr>
          </a:p>
          <a:p>
            <a:pPr marL="571500" indent="-571500">
              <a:buFont typeface="Wingdings" panose="05000000000000000000" charset="0"/>
              <a:buChar char="v"/>
            </a:pPr>
            <a:r>
              <a:rPr lang="vi-VN" altLang="en-US" sz="3800" b="1">
                <a:latin typeface="Times New Roman" panose="02020603050405020304" charset="0"/>
                <a:cs typeface="Times New Roman" panose="02020603050405020304" charset="0"/>
              </a:rPr>
              <a:t>Kết luận</a:t>
            </a:r>
            <a:endParaRPr lang="vi-VN" alt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Earned Value (EV) vào cuối tuần thứ 4 là 212.5 triệu VND</a:t>
            </a:r>
            <a:endParaRPr lang="vi-VN" altLang="en-US" sz="3800">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stretch>
              <a:fillRect/>
            </a:stretch>
          </a:blipFill>
        </p:spPr>
      </p:sp>
      <p:sp>
        <p:nvSpPr>
          <p:cNvPr id="4" name="TextBox 4"/>
          <p:cNvSpPr txBox="1"/>
          <p:nvPr/>
        </p:nvSpPr>
        <p:spPr>
          <a:xfrm>
            <a:off x="691421" y="1123950"/>
            <a:ext cx="10318521" cy="724535"/>
          </a:xfrm>
          <a:prstGeom prst="rect">
            <a:avLst/>
          </a:prstGeom>
        </p:spPr>
        <p:txBody>
          <a:bodyPr lIns="0" tIns="0" rIns="0" bIns="0" rtlCol="0" anchor="t">
            <a:spAutoFit/>
          </a:bodyPr>
          <a:lstStyle/>
          <a:p>
            <a:pPr algn="l">
              <a:lnSpc>
                <a:spcPts val="5650"/>
              </a:lnSpc>
            </a:pPr>
            <a:r>
              <a:rPr lang="en-US" sz="5490">
                <a:solidFill>
                  <a:srgbClr val="2E7498"/>
                </a:solidFill>
                <a:latin typeface="Paytone One" panose="00000500000000000000"/>
                <a:ea typeface="Paytone One" panose="00000500000000000000"/>
                <a:cs typeface="Paytone One" panose="00000500000000000000"/>
                <a:sym typeface="Paytone One" panose="00000500000000000000"/>
              </a:rPr>
              <a:t>Tính chi phí thực tế (AC)</a:t>
            </a:r>
            <a:endParaRPr lang="en-US" sz="54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sp>
        <p:nvSpPr>
          <p:cNvPr id="5" name="Text Box 4"/>
          <p:cNvSpPr txBox="1"/>
          <p:nvPr/>
        </p:nvSpPr>
        <p:spPr>
          <a:xfrm>
            <a:off x="692150" y="2400300"/>
            <a:ext cx="17013555" cy="7631430"/>
          </a:xfrm>
          <a:prstGeom prst="rect">
            <a:avLst/>
          </a:prstGeom>
          <a:noFill/>
        </p:spPr>
        <p:txBody>
          <a:bodyPr wrap="square" rtlCol="0">
            <a:noAutofit/>
          </a:bodyPr>
          <a:p>
            <a:pPr marL="571500" indent="-571500">
              <a:buFont typeface="Wingdings" panose="05000000000000000000" charset="0"/>
              <a:buChar char="Ø"/>
            </a:pPr>
            <a:r>
              <a:rPr lang="en-US" sz="3800" b="1">
                <a:latin typeface="Times New Roman" panose="02020603050405020304" charset="0"/>
                <a:cs typeface="Times New Roman" panose="02020603050405020304" charset="0"/>
              </a:rPr>
              <a:t>Số tuần đã làm việc: </a:t>
            </a:r>
            <a:r>
              <a:rPr lang="en-US" sz="3800">
                <a:latin typeface="Times New Roman" panose="02020603050405020304" charset="0"/>
                <a:cs typeface="Times New Roman" panose="02020603050405020304" charset="0"/>
              </a:rPr>
              <a:t>4 tuần</a:t>
            </a:r>
            <a:endParaRPr lang="en-US" sz="3800" b="1">
              <a:latin typeface="Times New Roman" panose="02020603050405020304" charset="0"/>
              <a:cs typeface="Times New Roman" panose="02020603050405020304" charset="0"/>
            </a:endParaRPr>
          </a:p>
          <a:p>
            <a:pPr marL="571500" indent="-571500">
              <a:buFont typeface="Wingdings" panose="05000000000000000000" charset="0"/>
              <a:buChar char="Ø"/>
            </a:pPr>
            <a:r>
              <a:rPr lang="en-US" sz="3800" b="1">
                <a:latin typeface="Times New Roman" panose="02020603050405020304" charset="0"/>
                <a:cs typeface="Times New Roman" panose="02020603050405020304" charset="0"/>
              </a:rPr>
              <a:t>Chi phí mỗi nhân viên mỗi tuần: </a:t>
            </a:r>
            <a:r>
              <a:rPr lang="en-US" sz="3800">
                <a:latin typeface="Times New Roman" panose="02020603050405020304" charset="0"/>
                <a:cs typeface="Times New Roman" panose="02020603050405020304" charset="0"/>
              </a:rPr>
              <a:t>2.5 triệu VND</a:t>
            </a:r>
            <a:endParaRPr lang="en-US" sz="3800" b="1">
              <a:latin typeface="Times New Roman" panose="02020603050405020304" charset="0"/>
              <a:cs typeface="Times New Roman" panose="02020603050405020304" charset="0"/>
            </a:endParaRPr>
          </a:p>
          <a:p>
            <a:pPr marL="571500" indent="-571500">
              <a:buFont typeface="Wingdings" panose="05000000000000000000" charset="0"/>
              <a:buChar char="Ø"/>
            </a:pPr>
            <a:r>
              <a:rPr lang="en-US" sz="3800" b="1">
                <a:latin typeface="Times New Roman" panose="02020603050405020304" charset="0"/>
                <a:cs typeface="Times New Roman" panose="02020603050405020304" charset="0"/>
              </a:rPr>
              <a:t>Tổng số nhân viên: </a:t>
            </a:r>
            <a:r>
              <a:rPr lang="en-US" sz="3800">
                <a:latin typeface="Times New Roman" panose="02020603050405020304" charset="0"/>
                <a:cs typeface="Times New Roman" panose="02020603050405020304" charset="0"/>
              </a:rPr>
              <a:t>30 người</a:t>
            </a:r>
            <a:endParaRPr lang="en-US" sz="3800" b="1">
              <a:latin typeface="Times New Roman" panose="02020603050405020304" charset="0"/>
              <a:cs typeface="Times New Roman" panose="02020603050405020304" charset="0"/>
            </a:endParaRPr>
          </a:p>
          <a:p>
            <a:pPr marL="571500" indent="-571500">
              <a:buFont typeface="Wingdings" panose="05000000000000000000" charset="0"/>
              <a:buChar char="v"/>
            </a:pPr>
            <a:r>
              <a:rPr lang="en-US" sz="3800" b="1">
                <a:latin typeface="Times New Roman" panose="02020603050405020304" charset="0"/>
                <a:cs typeface="Times New Roman" panose="02020603050405020304" charset="0"/>
              </a:rPr>
              <a:t>Chi phí thực tế (AC) trong 4 tuần là</a:t>
            </a:r>
            <a:endParaRPr lang="en-US" sz="3800" b="1">
              <a:latin typeface="Times New Roman" panose="02020603050405020304" charset="0"/>
              <a:cs typeface="Times New Roman" panose="02020603050405020304" charset="0"/>
            </a:endParaRPr>
          </a:p>
          <a:p>
            <a:pPr indent="457200">
              <a:buFont typeface="Wingdings" panose="05000000000000000000" charset="0"/>
              <a:buNone/>
            </a:pPr>
            <a:r>
              <a:rPr lang="vi-VN" altLang="en-US" sz="3800">
                <a:latin typeface="Times New Roman" panose="02020603050405020304" charset="0"/>
                <a:cs typeface="Times New Roman" panose="02020603050405020304" charset="0"/>
              </a:rPr>
              <a:t>AC = 30 * 2.5 * 4 = 300 triệu VND</a:t>
            </a:r>
            <a:endParaRPr lang="en-US" sz="3800">
              <a:latin typeface="Times New Roman" panose="02020603050405020304" charset="0"/>
              <a:cs typeface="Times New Roman" panose="02020603050405020304" charset="0"/>
            </a:endParaRPr>
          </a:p>
          <a:p>
            <a:pPr marL="571500" indent="-571500">
              <a:buFont typeface="Wingdings" panose="05000000000000000000" charset="0"/>
              <a:buChar char="v"/>
            </a:pPr>
            <a:r>
              <a:rPr lang="vi-VN" altLang="en-US" sz="3800" b="1">
                <a:latin typeface="Times New Roman" panose="02020603050405020304" charset="0"/>
                <a:cs typeface="Times New Roman" panose="02020603050405020304" charset="0"/>
              </a:rPr>
              <a:t>Kết luận</a:t>
            </a:r>
            <a:endParaRPr lang="vi-VN" alt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Actual Cost (AC) vào cuối tuần thứ 4 là 300 triệu VND</a:t>
            </a:r>
            <a:endParaRPr lang="vi-VN" altLang="en-US" sz="380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stretch>
              <a:fillRect/>
            </a:stretch>
          </a:blipFill>
        </p:spPr>
      </p:sp>
      <p:sp>
        <p:nvSpPr>
          <p:cNvPr id="4" name="TextBox 4"/>
          <p:cNvSpPr txBox="1"/>
          <p:nvPr/>
        </p:nvSpPr>
        <p:spPr>
          <a:xfrm>
            <a:off x="691421" y="1123950"/>
            <a:ext cx="10318521" cy="724535"/>
          </a:xfrm>
          <a:prstGeom prst="rect">
            <a:avLst/>
          </a:prstGeom>
        </p:spPr>
        <p:txBody>
          <a:bodyPr lIns="0" tIns="0" rIns="0" bIns="0" rtlCol="0" anchor="t">
            <a:spAutoFit/>
          </a:bodyPr>
          <a:lstStyle/>
          <a:p>
            <a:pPr algn="l">
              <a:lnSpc>
                <a:spcPts val="5650"/>
              </a:lnSpc>
            </a:pPr>
            <a:r>
              <a:rPr lang="en-US" sz="5490">
                <a:solidFill>
                  <a:srgbClr val="2E7498"/>
                </a:solidFill>
                <a:latin typeface="Paytone One" panose="00000500000000000000"/>
                <a:ea typeface="Paytone One" panose="00000500000000000000"/>
                <a:cs typeface="Paytone One" panose="00000500000000000000"/>
                <a:sym typeface="Paytone One" panose="00000500000000000000"/>
              </a:rPr>
              <a:t>Tính Cost Variance (CV)</a:t>
            </a:r>
            <a:endParaRPr lang="en-US" sz="54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sp>
        <p:nvSpPr>
          <p:cNvPr id="5" name="Text Box 4"/>
          <p:cNvSpPr txBox="1"/>
          <p:nvPr/>
        </p:nvSpPr>
        <p:spPr>
          <a:xfrm>
            <a:off x="533400" y="2781300"/>
            <a:ext cx="17013555" cy="3146425"/>
          </a:xfrm>
          <a:prstGeom prst="rect">
            <a:avLst/>
          </a:prstGeom>
          <a:noFill/>
        </p:spPr>
        <p:txBody>
          <a:bodyPr wrap="square" rtlCol="0">
            <a:noAutofit/>
          </a:bodyPr>
          <a:p>
            <a:pPr indent="457200">
              <a:buFont typeface="Wingdings" panose="05000000000000000000" charset="0"/>
              <a:buNone/>
            </a:pPr>
            <a:r>
              <a:rPr lang="vi-VN" altLang="en-US" sz="3800">
                <a:latin typeface="Times New Roman" panose="02020603050405020304" charset="0"/>
                <a:cs typeface="Times New Roman" panose="02020603050405020304" charset="0"/>
              </a:rPr>
              <a:t>CV = EV - AC = 212.5 triệu VND - 300 triệu VND = -87.5 triệu VND</a:t>
            </a:r>
            <a:endParaRPr lang="en-US" sz="3800">
              <a:latin typeface="Times New Roman" panose="02020603050405020304" charset="0"/>
              <a:cs typeface="Times New Roman" panose="02020603050405020304" charset="0"/>
            </a:endParaRPr>
          </a:p>
          <a:p>
            <a:pPr marL="571500" indent="-571500">
              <a:buFont typeface="Wingdings" panose="05000000000000000000" charset="0"/>
              <a:buChar char="v"/>
            </a:pPr>
            <a:r>
              <a:rPr lang="vi-VN" altLang="en-US" sz="3800" b="1">
                <a:latin typeface="Times New Roman" panose="02020603050405020304" charset="0"/>
                <a:cs typeface="Times New Roman" panose="02020603050405020304" charset="0"/>
              </a:rPr>
              <a:t>Kết luận</a:t>
            </a:r>
            <a:endParaRPr lang="vi-VN" alt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Cost Variance (CV) vào cuối tuần thứ 4 là -87.5 triệu VND. Điều này có nghĩa là dự án đang vượt quá ngân sách dự kiến, chi phí thực tế cao hơn giá trị công việc đã hoàn thành</a:t>
            </a:r>
            <a:endParaRPr lang="vi-VN" altLang="en-US" sz="380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stretch>
              <a:fillRect/>
            </a:stretch>
          </a:blipFill>
        </p:spPr>
      </p:sp>
      <p:sp>
        <p:nvSpPr>
          <p:cNvPr id="4" name="TextBox 4"/>
          <p:cNvSpPr txBox="1"/>
          <p:nvPr/>
        </p:nvSpPr>
        <p:spPr>
          <a:xfrm>
            <a:off x="691421" y="1123950"/>
            <a:ext cx="10318521" cy="724535"/>
          </a:xfrm>
          <a:prstGeom prst="rect">
            <a:avLst/>
          </a:prstGeom>
        </p:spPr>
        <p:txBody>
          <a:bodyPr lIns="0" tIns="0" rIns="0" bIns="0" rtlCol="0" anchor="t">
            <a:spAutoFit/>
          </a:bodyPr>
          <a:lstStyle/>
          <a:p>
            <a:pPr algn="l">
              <a:lnSpc>
                <a:spcPts val="5650"/>
              </a:lnSpc>
            </a:pPr>
            <a:r>
              <a:rPr lang="en-US" sz="5490">
                <a:solidFill>
                  <a:srgbClr val="2E7498"/>
                </a:solidFill>
                <a:latin typeface="Paytone One" panose="00000500000000000000"/>
                <a:ea typeface="Paytone One" panose="00000500000000000000"/>
                <a:cs typeface="Paytone One" panose="00000500000000000000"/>
                <a:sym typeface="Paytone One" panose="00000500000000000000"/>
              </a:rPr>
              <a:t>Tính Schedule Variance (SV)</a:t>
            </a:r>
            <a:endParaRPr lang="en-US" sz="54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sp>
        <p:nvSpPr>
          <p:cNvPr id="5" name="Text Box 4"/>
          <p:cNvSpPr txBox="1"/>
          <p:nvPr/>
        </p:nvSpPr>
        <p:spPr>
          <a:xfrm>
            <a:off x="533400" y="2781300"/>
            <a:ext cx="17013555" cy="3146425"/>
          </a:xfrm>
          <a:prstGeom prst="rect">
            <a:avLst/>
          </a:prstGeom>
          <a:noFill/>
        </p:spPr>
        <p:txBody>
          <a:bodyPr wrap="square" rtlCol="0">
            <a:noAutofit/>
          </a:bodyPr>
          <a:p>
            <a:pPr indent="457200">
              <a:buFont typeface="Wingdings" panose="05000000000000000000" charset="0"/>
              <a:buNone/>
            </a:pPr>
            <a:r>
              <a:rPr lang="vi-VN" altLang="en-US" sz="3800">
                <a:latin typeface="Times New Roman" panose="02020603050405020304" charset="0"/>
                <a:cs typeface="Times New Roman" panose="02020603050405020304" charset="0"/>
              </a:rPr>
              <a:t>SV = EV - PV = 212.5 triệu VND - 250 triệu VND = -</a:t>
            </a:r>
            <a:r>
              <a:rPr lang="vi-VN" altLang="en-US" sz="3800">
                <a:latin typeface="Times New Roman" panose="02020603050405020304" charset="0"/>
                <a:cs typeface="Times New Roman" panose="02020603050405020304" charset="0"/>
              </a:rPr>
              <a:t>37.5 triệu VND</a:t>
            </a:r>
            <a:endParaRPr lang="en-US" sz="3800">
              <a:latin typeface="Times New Roman" panose="02020603050405020304" charset="0"/>
              <a:cs typeface="Times New Roman" panose="02020603050405020304" charset="0"/>
            </a:endParaRPr>
          </a:p>
          <a:p>
            <a:pPr marL="571500" indent="-571500">
              <a:buFont typeface="Wingdings" panose="05000000000000000000" charset="0"/>
              <a:buChar char="v"/>
            </a:pPr>
            <a:r>
              <a:rPr lang="vi-VN" altLang="en-US" sz="3800" b="1">
                <a:latin typeface="Times New Roman" panose="02020603050405020304" charset="0"/>
                <a:cs typeface="Times New Roman" panose="02020603050405020304" charset="0"/>
              </a:rPr>
              <a:t>Kết luận</a:t>
            </a:r>
            <a:endParaRPr lang="vi-VN" alt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Schedule Variance (SV) vào cuối tuần thứ 4 là -37.5 triệu VND. Điều này có nghĩa là dự án đang chậm tiến </a:t>
            </a:r>
            <a:r>
              <a:rPr lang="vi-VN" altLang="en-US" sz="3800">
                <a:latin typeface="Times New Roman" panose="02020603050405020304" charset="0"/>
                <a:cs typeface="Times New Roman" panose="02020603050405020304" charset="0"/>
              </a:rPr>
              <a:t>độ</a:t>
            </a:r>
            <a:endParaRPr lang="vi-VN" altLang="en-US" sz="3800">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stretch>
              <a:fillRect/>
            </a:stretch>
          </a:blipFill>
        </p:spPr>
      </p:sp>
      <p:sp>
        <p:nvSpPr>
          <p:cNvPr id="4" name="TextBox 4"/>
          <p:cNvSpPr txBox="1"/>
          <p:nvPr/>
        </p:nvSpPr>
        <p:spPr>
          <a:xfrm>
            <a:off x="691421" y="1123950"/>
            <a:ext cx="10318521" cy="724535"/>
          </a:xfrm>
          <a:prstGeom prst="rect">
            <a:avLst/>
          </a:prstGeom>
        </p:spPr>
        <p:txBody>
          <a:bodyPr lIns="0" tIns="0" rIns="0" bIns="0" rtlCol="0" anchor="t">
            <a:spAutoFit/>
          </a:bodyPr>
          <a:lstStyle/>
          <a:p>
            <a:pPr algn="l">
              <a:lnSpc>
                <a:spcPts val="5650"/>
              </a:lnSpc>
            </a:pPr>
            <a:r>
              <a:rPr lang="en-US" sz="5490">
                <a:solidFill>
                  <a:srgbClr val="2E7498"/>
                </a:solidFill>
                <a:latin typeface="Paytone One" panose="00000500000000000000"/>
                <a:ea typeface="Paytone One" panose="00000500000000000000"/>
                <a:cs typeface="Paytone One" panose="00000500000000000000"/>
                <a:sym typeface="Paytone One" panose="00000500000000000000"/>
              </a:rPr>
              <a:t>Tính CPI</a:t>
            </a:r>
            <a:endParaRPr lang="en-US" sz="54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sp>
        <p:nvSpPr>
          <p:cNvPr id="5" name="Text Box 4"/>
          <p:cNvSpPr txBox="1"/>
          <p:nvPr/>
        </p:nvSpPr>
        <p:spPr>
          <a:xfrm>
            <a:off x="533400" y="2781300"/>
            <a:ext cx="17013555" cy="3146425"/>
          </a:xfrm>
          <a:prstGeom prst="rect">
            <a:avLst/>
          </a:prstGeom>
          <a:noFill/>
        </p:spPr>
        <p:txBody>
          <a:bodyPr wrap="square" rtlCol="0">
            <a:noAutofit/>
          </a:bodyPr>
          <a:p>
            <a:pPr indent="457200">
              <a:buFont typeface="Wingdings" panose="05000000000000000000" charset="0"/>
              <a:buNone/>
            </a:pPr>
            <a:r>
              <a:rPr lang="vi-VN" altLang="en-US" sz="3800">
                <a:latin typeface="Times New Roman" panose="02020603050405020304" charset="0"/>
                <a:cs typeface="Times New Roman" panose="02020603050405020304" charset="0"/>
              </a:rPr>
              <a:t>CPI = EV/AC = 212.5 triệu VND /</a:t>
            </a:r>
            <a:r>
              <a:rPr lang="vi-VN" altLang="en-US" sz="3800">
                <a:latin typeface="Times New Roman" panose="02020603050405020304" charset="0"/>
                <a:cs typeface="Times New Roman" panose="02020603050405020304" charset="0"/>
              </a:rPr>
              <a:t>300 triệu VND = 0.708</a:t>
            </a:r>
            <a:endParaRPr lang="en-US" sz="3800">
              <a:latin typeface="Times New Roman" panose="02020603050405020304" charset="0"/>
              <a:cs typeface="Times New Roman" panose="02020603050405020304" charset="0"/>
            </a:endParaRPr>
          </a:p>
          <a:p>
            <a:pPr marL="571500" indent="-571500">
              <a:buFont typeface="Wingdings" panose="05000000000000000000" charset="0"/>
              <a:buChar char="v"/>
            </a:pPr>
            <a:r>
              <a:rPr lang="vi-VN" altLang="en-US" sz="3800" b="1">
                <a:latin typeface="Times New Roman" panose="02020603050405020304" charset="0"/>
                <a:cs typeface="Times New Roman" panose="02020603050405020304" charset="0"/>
              </a:rPr>
              <a:t>Kết luận</a:t>
            </a:r>
            <a:endParaRPr lang="vi-VN" alt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CPI vào cuối tuần thứ 4 là 0.708 &lt; </a:t>
            </a:r>
            <a:r>
              <a:rPr lang="vi-VN" altLang="en-US" sz="3800">
                <a:latin typeface="Times New Roman" panose="02020603050405020304" charset="0"/>
                <a:cs typeface="Times New Roman" panose="02020603050405020304" charset="0"/>
              </a:rPr>
              <a:t>1. Điều này có nghĩa là dự án đang hoạt động kém hiệu quả về chi phí</a:t>
            </a:r>
            <a:endParaRPr lang="vi-VN" altLang="en-US" sz="3800">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stretch>
              <a:fillRect/>
            </a:stretch>
          </a:blipFill>
        </p:spPr>
      </p:sp>
      <p:sp>
        <p:nvSpPr>
          <p:cNvPr id="4" name="TextBox 4"/>
          <p:cNvSpPr txBox="1"/>
          <p:nvPr/>
        </p:nvSpPr>
        <p:spPr>
          <a:xfrm>
            <a:off x="691421" y="1123950"/>
            <a:ext cx="10318521" cy="724535"/>
          </a:xfrm>
          <a:prstGeom prst="rect">
            <a:avLst/>
          </a:prstGeom>
        </p:spPr>
        <p:txBody>
          <a:bodyPr lIns="0" tIns="0" rIns="0" bIns="0" rtlCol="0" anchor="t">
            <a:spAutoFit/>
          </a:bodyPr>
          <a:lstStyle/>
          <a:p>
            <a:pPr algn="l">
              <a:lnSpc>
                <a:spcPts val="5650"/>
              </a:lnSpc>
            </a:pPr>
            <a:r>
              <a:rPr lang="en-US" sz="5490">
                <a:solidFill>
                  <a:srgbClr val="2E7498"/>
                </a:solidFill>
                <a:latin typeface="Paytone One" panose="00000500000000000000"/>
                <a:ea typeface="Paytone One" panose="00000500000000000000"/>
                <a:cs typeface="Paytone One" panose="00000500000000000000"/>
                <a:sym typeface="Paytone One" panose="00000500000000000000"/>
              </a:rPr>
              <a:t>Tính SPI</a:t>
            </a:r>
            <a:endParaRPr lang="en-US" sz="5490">
              <a:solidFill>
                <a:srgbClr val="2E7498"/>
              </a:solidFill>
              <a:latin typeface="Paytone One" panose="00000500000000000000"/>
              <a:ea typeface="Paytone One" panose="00000500000000000000"/>
              <a:cs typeface="Paytone One" panose="00000500000000000000"/>
              <a:sym typeface="Paytone One" panose="00000500000000000000"/>
            </a:endParaRPr>
          </a:p>
        </p:txBody>
      </p:sp>
      <p:sp>
        <p:nvSpPr>
          <p:cNvPr id="5" name="Text Box 4"/>
          <p:cNvSpPr txBox="1"/>
          <p:nvPr/>
        </p:nvSpPr>
        <p:spPr>
          <a:xfrm>
            <a:off x="533400" y="2781300"/>
            <a:ext cx="17013555" cy="3146425"/>
          </a:xfrm>
          <a:prstGeom prst="rect">
            <a:avLst/>
          </a:prstGeom>
          <a:noFill/>
        </p:spPr>
        <p:txBody>
          <a:bodyPr wrap="square" rtlCol="0">
            <a:noAutofit/>
          </a:bodyPr>
          <a:p>
            <a:pPr indent="457200">
              <a:buFont typeface="Wingdings" panose="05000000000000000000" charset="0"/>
              <a:buNone/>
            </a:pPr>
            <a:r>
              <a:rPr lang="vi-VN" altLang="en-US" sz="3800">
                <a:latin typeface="Times New Roman" panose="02020603050405020304" charset="0"/>
                <a:cs typeface="Times New Roman" panose="02020603050405020304" charset="0"/>
              </a:rPr>
              <a:t>SPI = EV/PV = 212.5 triệu VND /250 triệu VND = 1.214</a:t>
            </a:r>
            <a:endParaRPr lang="en-US" sz="3800">
              <a:latin typeface="Times New Roman" panose="02020603050405020304" charset="0"/>
              <a:cs typeface="Times New Roman" panose="02020603050405020304" charset="0"/>
            </a:endParaRPr>
          </a:p>
          <a:p>
            <a:pPr marL="571500" indent="-571500">
              <a:buFont typeface="Wingdings" panose="05000000000000000000" charset="0"/>
              <a:buChar char="v"/>
            </a:pPr>
            <a:r>
              <a:rPr lang="vi-VN" altLang="en-US" sz="3800" b="1">
                <a:latin typeface="Times New Roman" panose="02020603050405020304" charset="0"/>
                <a:cs typeface="Times New Roman" panose="02020603050405020304" charset="0"/>
              </a:rPr>
              <a:t>Kết luận</a:t>
            </a:r>
            <a:endParaRPr lang="vi-VN" altLang="en-US" sz="3800" b="1">
              <a:latin typeface="Times New Roman" panose="02020603050405020304" charset="0"/>
              <a:cs typeface="Times New Roman" panose="02020603050405020304" charset="0"/>
            </a:endParaRPr>
          </a:p>
          <a:p>
            <a:pPr indent="457200"/>
            <a:r>
              <a:rPr lang="vi-VN" altLang="en-US" sz="3800">
                <a:latin typeface="Times New Roman" panose="02020603050405020304" charset="0"/>
                <a:cs typeface="Times New Roman" panose="02020603050405020304" charset="0"/>
              </a:rPr>
              <a:t>SPI vào cuối tuần thứ 4 là 1.214 &gt; </a:t>
            </a:r>
            <a:r>
              <a:rPr lang="vi-VN" altLang="en-US" sz="3800">
                <a:latin typeface="Times New Roman" panose="02020603050405020304" charset="0"/>
                <a:cs typeface="Times New Roman" panose="02020603050405020304" charset="0"/>
              </a:rPr>
              <a:t>1. Điều này có nghĩa là dự án đang đi trước tiến độ so với kế hoạch</a:t>
            </a:r>
            <a:endParaRPr lang="vi-VN" altLang="en-US" sz="3800">
              <a:latin typeface="Times New Roman" panose="02020603050405020304" charset="0"/>
              <a:cs typeface="Times New Roman"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62130" y="3848100"/>
            <a:ext cx="9586540" cy="1402715"/>
          </a:xfrm>
          <a:prstGeom prst="rect">
            <a:avLst/>
          </a:prstGeom>
        </p:spPr>
        <p:txBody>
          <a:bodyPr lIns="0" tIns="0" rIns="0" bIns="0" rtlCol="0" anchor="t">
            <a:spAutoFit/>
          </a:bodyPr>
          <a:lstStyle/>
          <a:p>
            <a:pPr algn="ctr">
              <a:lnSpc>
                <a:spcPts val="10940"/>
              </a:lnSpc>
              <a:spcBef>
                <a:spcPct val="0"/>
              </a:spcBef>
            </a:pPr>
            <a:r>
              <a:rPr lang="vi-VN" altLang="en-US" sz="10620" b="1">
                <a:solidFill>
                  <a:srgbClr val="FF5757"/>
                </a:solidFill>
                <a:latin typeface="Sansita Bold" panose="03060602030702020506"/>
                <a:ea typeface="Sansita Bold" panose="03060602030702020506"/>
                <a:cs typeface="Sansita Bold" panose="03060602030702020506"/>
                <a:sym typeface="Sansita Bold" panose="03060602030702020506"/>
              </a:rPr>
              <a:t>THANKS</a:t>
            </a:r>
            <a:endParaRPr lang="vi-VN" altLang="en-US" sz="10620" b="1">
              <a:solidFill>
                <a:srgbClr val="FF5757"/>
              </a:solidFill>
              <a:latin typeface="Sansita Bold" panose="03060602030702020506"/>
              <a:ea typeface="Sansita Bold" panose="03060602030702020506"/>
              <a:cs typeface="Sansita Bold" panose="03060602030702020506"/>
              <a:sym typeface="Sansita Bold" panose="03060602030702020506"/>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786" y="8100786"/>
            <a:ext cx="1157514" cy="1157514"/>
          </a:xfrm>
          <a:custGeom>
            <a:avLst/>
            <a:gdLst/>
            <a:ahLst/>
            <a:cxnLst/>
            <a:rect l="l" t="t" r="r" b="b"/>
            <a:pathLst>
              <a:path w="1157514" h="1157514">
                <a:moveTo>
                  <a:pt x="0" y="0"/>
                </a:moveTo>
                <a:lnTo>
                  <a:pt x="1157514" y="0"/>
                </a:lnTo>
                <a:lnTo>
                  <a:pt x="1157514" y="1157514"/>
                </a:lnTo>
                <a:lnTo>
                  <a:pt x="0" y="11575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2517518" y="2422826"/>
            <a:ext cx="7168536" cy="7168536"/>
          </a:xfrm>
          <a:custGeom>
            <a:avLst/>
            <a:gdLst/>
            <a:ahLst/>
            <a:cxnLst/>
            <a:rect l="l" t="t" r="r" b="b"/>
            <a:pathLst>
              <a:path w="7168536" h="7168536">
                <a:moveTo>
                  <a:pt x="0" y="0"/>
                </a:moveTo>
                <a:lnTo>
                  <a:pt x="7168536" y="0"/>
                </a:lnTo>
                <a:lnTo>
                  <a:pt x="7168536" y="7168536"/>
                </a:lnTo>
                <a:lnTo>
                  <a:pt x="0" y="7168536"/>
                </a:lnTo>
                <a:lnTo>
                  <a:pt x="0" y="0"/>
                </a:lnTo>
                <a:close/>
              </a:path>
            </a:pathLst>
          </a:custGeom>
          <a:blipFill>
            <a:blip r:embed="rId3"/>
            <a:stretch>
              <a:fillRect/>
            </a:stretch>
          </a:blipFill>
        </p:spPr>
      </p:sp>
      <p:sp>
        <p:nvSpPr>
          <p:cNvPr id="4" name="TextBox 4"/>
          <p:cNvSpPr txBox="1"/>
          <p:nvPr/>
        </p:nvSpPr>
        <p:spPr>
          <a:xfrm>
            <a:off x="304872" y="2019340"/>
            <a:ext cx="11789487" cy="8357235"/>
          </a:xfrm>
          <a:prstGeom prst="rect">
            <a:avLst/>
          </a:prstGeom>
        </p:spPr>
        <p:txBody>
          <a:bodyPr lIns="0" tIns="0" rIns="0" bIns="0" rtlCol="0" anchor="t">
            <a:spAutoFit/>
          </a:bodyPr>
          <a:lstStyle/>
          <a:p>
            <a:pPr algn="just">
              <a:lnSpc>
                <a:spcPts val="3430"/>
              </a:lnSpc>
            </a:pP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EVM (Earned Value Management) là một phương pháp quản lý và đo lường hiệu suất dự án bằng cách theo dõi sự tiến bộ thực tế của công việc và chi phí thực tế so với kế hoạch ban đầu. Các yếu tố chính trong mô hình EVM bao gồm:</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marL="528955" lvl="1" indent="-264795" algn="just">
              <a:lnSpc>
                <a:spcPts val="3430"/>
              </a:lnSpc>
              <a:buFont typeface="Arial" panose="020B0604020202020204"/>
              <a:buChar char="•"/>
            </a:pP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PV (Planned Value): Giá trị công việc dự kiến phải hoàn thành trong khoảng thời gian đã định.</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marL="528955" lvl="1" indent="-264795" algn="just">
              <a:lnSpc>
                <a:spcPts val="3430"/>
              </a:lnSpc>
              <a:buFont typeface="Arial" panose="020B0604020202020204"/>
              <a:buChar char="•"/>
            </a:pP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EV (Earned Value): Giá trị công việc đã hoàn thành tính đến thời điểm hiện tại.</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marL="528955" lvl="1" indent="-264795" algn="just">
              <a:lnSpc>
                <a:spcPts val="3430"/>
              </a:lnSpc>
              <a:buFont typeface="Arial" panose="020B0604020202020204"/>
              <a:buChar char="•"/>
            </a:pP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AC (Actual Cost): Chi phí thực tế đã chi tiêu cho công việc đã hoàn thành</a:t>
            </a: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marL="528955" lvl="1" indent="-264795" algn="just">
              <a:lnSpc>
                <a:spcPts val="3430"/>
              </a:lnSpc>
              <a:buFont typeface="Arial" panose="020B0604020202020204"/>
              <a:buChar char="•"/>
            </a:pP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CV (Cost Variance): Đo lường sự chênh lệch giữa giá trị công việc đã hoàn thành và chi phí thực tế. Khi giá trị CV âm, có nghĩa là chi phí thực tế vượt quá chi phí dự kiến.</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marL="528955" lvl="1" indent="-264795" algn="just">
              <a:lnSpc>
                <a:spcPts val="3430"/>
              </a:lnSpc>
              <a:buFont typeface="Arial" panose="020B0604020202020204"/>
              <a:buChar char="•"/>
            </a:pP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SV (Schedule Variance): Đo lường sự chênh lệch giữa giá trị công việc đã hoàn thành và kế hoạch công việc. Khi SV âm, có nghĩa là công việc đang bị trễ so với kế hoạch.</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marL="528955" lvl="1" indent="-264795" algn="just">
              <a:lnSpc>
                <a:spcPts val="3430"/>
              </a:lnSpc>
              <a:buFont typeface="Arial" panose="020B0604020202020204"/>
              <a:buChar char="•"/>
            </a:pPr>
            <a:r>
              <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rPr>
              <a:t>CPI (Cost Performance Index) và SPI (Schedule Performance Index) là các chỉ số đo lường hiệu quả về chi phí và tiến độ của dự án.</a:t>
            </a:r>
            <a:endParaRPr lang="en-US" sz="3200">
              <a:solidFill>
                <a:srgbClr val="2E7498"/>
              </a:solidFill>
              <a:latin typeface="Times New Roman" panose="02020603050405020304" charset="0"/>
              <a:ea typeface="Poppins" panose="00000500000000000000"/>
              <a:cs typeface="Times New Roman" panose="02020603050405020304" charset="0"/>
              <a:sym typeface="Poppins" panose="00000500000000000000"/>
            </a:endParaRPr>
          </a:p>
          <a:p>
            <a:pPr algn="just">
              <a:lnSpc>
                <a:spcPts val="3430"/>
              </a:lnSpc>
              <a:spcBef>
                <a:spcPct val="0"/>
              </a:spcBef>
            </a:pPr>
            <a:endParaRPr sz="3200">
              <a:latin typeface="Times New Roman" panose="02020603050405020304" charset="0"/>
              <a:cs typeface="Times New Roman" panose="02020603050405020304" charset="0"/>
            </a:endParaRPr>
          </a:p>
        </p:txBody>
      </p:sp>
      <p:sp>
        <p:nvSpPr>
          <p:cNvPr id="5" name="TextBox 5"/>
          <p:cNvSpPr txBox="1"/>
          <p:nvPr/>
        </p:nvSpPr>
        <p:spPr>
          <a:xfrm>
            <a:off x="164465" y="549910"/>
            <a:ext cx="18401665" cy="1485900"/>
          </a:xfrm>
          <a:prstGeom prst="rect">
            <a:avLst/>
          </a:prstGeom>
        </p:spPr>
        <p:txBody>
          <a:bodyPr lIns="0" tIns="0" rIns="0" bIns="0" rtlCol="0" anchor="t">
            <a:noAutofit/>
          </a:bodyPr>
          <a:lstStyle/>
          <a:p>
            <a:pPr algn="l">
              <a:lnSpc>
                <a:spcPts val="10940"/>
              </a:lnSpc>
            </a:pPr>
            <a:r>
              <a:rPr lang="vi-VN" altLang="en-US" sz="8000" b="1">
                <a:solidFill>
                  <a:srgbClr val="2E7498"/>
                </a:solidFill>
                <a:latin typeface="Times New Roman" panose="02020603050405020304" charset="0"/>
                <a:ea typeface="Sigmar One" panose="00000500000000000000"/>
                <a:cs typeface="Times New Roman" panose="02020603050405020304" charset="0"/>
                <a:sym typeface="Sigmar One" panose="00000500000000000000"/>
              </a:rPr>
              <a:t>Khái niệm mô hình EVM</a:t>
            </a:r>
            <a:endParaRPr lang="vi-VN" altLang="en-US" sz="8000" b="1">
              <a:solidFill>
                <a:srgbClr val="2E7498"/>
              </a:solidFill>
              <a:latin typeface="Times New Roman" panose="02020603050405020304" charset="0"/>
              <a:ea typeface="Sigmar One" panose="00000500000000000000"/>
              <a:cs typeface="Times New Roman" panose="02020603050405020304" charset="0"/>
              <a:sym typeface="Sigmar One"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Planned Value (PV)</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13" name="Text Box 12"/>
          <p:cNvSpPr txBox="1"/>
          <p:nvPr/>
        </p:nvSpPr>
        <p:spPr>
          <a:xfrm>
            <a:off x="1219200" y="4762500"/>
            <a:ext cx="15036800" cy="2368550"/>
          </a:xfrm>
          <a:prstGeom prst="rect">
            <a:avLst/>
          </a:prstGeom>
          <a:noFill/>
        </p:spPr>
        <p:txBody>
          <a:bodyPr wrap="square" rtlCol="0">
            <a:spAutoFit/>
          </a:bodyPr>
          <a:p>
            <a:pPr indent="0">
              <a:buFont typeface="Wingdings" panose="05000000000000000000" charset="0"/>
              <a:buNone/>
            </a:pPr>
            <a:r>
              <a:rPr lang="vi-VN" altLang="en-US" sz="4000" b="1">
                <a:latin typeface="Times New Roman" panose="02020603050405020304" charset="0"/>
                <a:cs typeface="Times New Roman" panose="02020603050405020304" charset="0"/>
              </a:rPr>
              <a:t>Trong </a:t>
            </a:r>
            <a:r>
              <a:rPr lang="vi-VN" altLang="en-US" sz="4000" b="1">
                <a:latin typeface="Times New Roman" panose="02020603050405020304" charset="0"/>
                <a:cs typeface="Times New Roman" panose="02020603050405020304" charset="0"/>
              </a:rPr>
              <a:t>đó:</a:t>
            </a:r>
            <a:endParaRPr lang="vi-VN" altLang="en-US" sz="40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b="1">
                <a:latin typeface="Times New Roman" panose="02020603050405020304" charset="0"/>
                <a:cs typeface="Times New Roman" panose="02020603050405020304" charset="0"/>
              </a:rPr>
              <a:t>Ngân sách kế hoạch của công việc đến thời điểm hiện tại: </a:t>
            </a:r>
            <a:r>
              <a:rPr lang="vi-VN" altLang="en-US" sz="3600">
                <a:latin typeface="Times New Roman" panose="02020603050405020304" charset="0"/>
                <a:cs typeface="Times New Roman" panose="02020603050405020304" charset="0"/>
              </a:rPr>
              <a:t>là số tiền đã được dự kiến để chi tiêu cho công việc dự án tính đến một thời điểm nhất định trong lịch trình dự án </a:t>
            </a:r>
            <a:endParaRPr lang="vi-VN" altLang="en-US" sz="3600">
              <a:latin typeface="Times New Roman" panose="02020603050405020304" charset="0"/>
              <a:cs typeface="Times New Roman" panose="02020603050405020304" charset="0"/>
            </a:endParaRPr>
          </a:p>
        </p:txBody>
      </p:sp>
      <p:graphicFrame>
        <p:nvGraphicFramePr>
          <p:cNvPr id="2" name="Table 1"/>
          <p:cNvGraphicFramePr/>
          <p:nvPr>
            <p:custDataLst>
              <p:tags r:id="rId1"/>
            </p:custDataLst>
          </p:nvPr>
        </p:nvGraphicFramePr>
        <p:xfrm>
          <a:off x="1524000" y="2171700"/>
          <a:ext cx="15380335" cy="1981835"/>
        </p:xfrm>
        <a:graphic>
          <a:graphicData uri="http://schemas.openxmlformats.org/drawingml/2006/table">
            <a:tbl>
              <a:tblPr firstRow="1" bandRow="1">
                <a:tableStyleId>{5C22544A-7EE6-4342-B048-85BDC9FD1C3A}</a:tableStyleId>
              </a:tblPr>
              <a:tblGrid>
                <a:gridCol w="15380335"/>
              </a:tblGrid>
              <a:tr h="1981835">
                <a:tc>
                  <a:txBody>
                    <a:bodyPr/>
                    <a:p>
                      <a:pPr algn="ctr">
                        <a:lnSpc>
                          <a:spcPct val="200000"/>
                        </a:lnSpc>
                        <a:buNone/>
                      </a:pPr>
                      <a:r>
                        <a:rPr lang="vi-VN" altLang="en-US" sz="4000">
                          <a:solidFill>
                            <a:schemeClr val="bg1"/>
                          </a:solidFill>
                          <a:latin typeface="Times New Roman" panose="02020603050405020304" charset="0"/>
                          <a:cs typeface="Times New Roman" panose="02020603050405020304" charset="0"/>
                          <a:sym typeface="+mn-ea"/>
                        </a:rPr>
                        <a:t>PV = Ngân sách kế hoạch của công việc đến thời điểm hiện tại</a:t>
                      </a:r>
                      <a:endParaRPr lang="vi-VN" altLang="en-US" sz="4000" b="1">
                        <a:solidFill>
                          <a:schemeClr val="bg1"/>
                        </a:solidFill>
                        <a:latin typeface="Times New Roman" panose="02020603050405020304" charset="0"/>
                        <a:cs typeface="Times New Roman" panose="02020603050405020304" charset="0"/>
                      </a:endParaRPr>
                    </a:p>
                    <a:p>
                      <a:pPr algn="ctr">
                        <a:buNone/>
                      </a:pPr>
                      <a:endParaRPr lang="vi-VN" altLang="en-US" sz="4000" b="1">
                        <a:solidFill>
                          <a:schemeClr val="bg1"/>
                        </a:solidFill>
                        <a:latin typeface="Times New Roman" panose="02020603050405020304" charset="0"/>
                        <a:cs typeface="Times New Roman" panose="02020603050405020304" charset="0"/>
                      </a:endParaRPr>
                    </a:p>
                  </a:txBody>
                  <a:tcPr>
                    <a:solidFill>
                      <a:schemeClr val="accent5">
                        <a:lumMod val="60000"/>
                        <a:lumOff val="40000"/>
                      </a:scheme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Earned Value (EV)</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13" name="Text Box 12"/>
          <p:cNvSpPr txBox="1"/>
          <p:nvPr/>
        </p:nvSpPr>
        <p:spPr>
          <a:xfrm>
            <a:off x="1219200" y="4838700"/>
            <a:ext cx="15260320" cy="1814830"/>
          </a:xfrm>
          <a:prstGeom prst="rect">
            <a:avLst/>
          </a:prstGeom>
          <a:noFill/>
        </p:spPr>
        <p:txBody>
          <a:bodyPr wrap="square" rtlCol="0">
            <a:spAutoFit/>
          </a:bodyPr>
          <a:p>
            <a:pPr indent="0">
              <a:buFont typeface="Wingdings" panose="05000000000000000000" charset="0"/>
              <a:buNone/>
            </a:pPr>
            <a:r>
              <a:rPr lang="vi-VN" altLang="en-US" sz="4000" b="1">
                <a:latin typeface="Times New Roman" panose="02020603050405020304" charset="0"/>
                <a:cs typeface="Times New Roman" panose="02020603050405020304" charset="0"/>
              </a:rPr>
              <a:t>Trong </a:t>
            </a:r>
            <a:r>
              <a:rPr lang="vi-VN" altLang="en-US" sz="4000" b="1">
                <a:latin typeface="Times New Roman" panose="02020603050405020304" charset="0"/>
                <a:cs typeface="Times New Roman" panose="02020603050405020304" charset="0"/>
              </a:rPr>
              <a:t>đó:</a:t>
            </a:r>
            <a:endParaRPr lang="vi-VN" altLang="en-US" sz="40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b="1">
                <a:latin typeface="Times New Roman" panose="02020603050405020304" charset="0"/>
                <a:cs typeface="Times New Roman" panose="02020603050405020304" charset="0"/>
              </a:rPr>
              <a:t>Ngân sách cho công việc đã hoàn thành: </a:t>
            </a:r>
            <a:r>
              <a:rPr lang="vi-VN" altLang="en-US" sz="3600">
                <a:latin typeface="Times New Roman" panose="02020603050405020304" charset="0"/>
                <a:cs typeface="Times New Roman" panose="02020603050405020304" charset="0"/>
              </a:rPr>
              <a:t>EV là số tiền của ngân sách đã được phân bổ cho các công việc thực sự hoàn thành tính đến thời điểm hiện tại</a:t>
            </a:r>
            <a:endParaRPr lang="vi-VN" altLang="en-US" sz="3600">
              <a:latin typeface="Times New Roman" panose="02020603050405020304" charset="0"/>
              <a:cs typeface="Times New Roman" panose="02020603050405020304" charset="0"/>
            </a:endParaRPr>
          </a:p>
        </p:txBody>
      </p:sp>
      <p:graphicFrame>
        <p:nvGraphicFramePr>
          <p:cNvPr id="2" name="Table 1"/>
          <p:cNvGraphicFramePr/>
          <p:nvPr>
            <p:custDataLst>
              <p:tags r:id="rId1"/>
            </p:custDataLst>
          </p:nvPr>
        </p:nvGraphicFramePr>
        <p:xfrm>
          <a:off x="1524000" y="2171700"/>
          <a:ext cx="15380335" cy="1981835"/>
        </p:xfrm>
        <a:graphic>
          <a:graphicData uri="http://schemas.openxmlformats.org/drawingml/2006/table">
            <a:tbl>
              <a:tblPr firstRow="1" bandRow="1">
                <a:tableStyleId>{5C22544A-7EE6-4342-B048-85BDC9FD1C3A}</a:tableStyleId>
              </a:tblPr>
              <a:tblGrid>
                <a:gridCol w="15380335"/>
              </a:tblGrid>
              <a:tr h="1981835">
                <a:tc>
                  <a:txBody>
                    <a:bodyPr/>
                    <a:p>
                      <a:pPr algn="ctr">
                        <a:lnSpc>
                          <a:spcPct val="200000"/>
                        </a:lnSpc>
                        <a:buNone/>
                      </a:pPr>
                      <a:r>
                        <a:rPr lang="vi-VN" altLang="en-US" sz="4000">
                          <a:solidFill>
                            <a:schemeClr val="bg1"/>
                          </a:solidFill>
                          <a:latin typeface="Times New Roman" panose="02020603050405020304" charset="0"/>
                          <a:cs typeface="Times New Roman" panose="02020603050405020304" charset="0"/>
                          <a:sym typeface="+mn-ea"/>
                        </a:rPr>
                        <a:t>EV = Ngân sách cho công việc đã hoàn thành</a:t>
                      </a:r>
                      <a:endParaRPr lang="vi-VN" altLang="en-US" sz="4000" b="1">
                        <a:solidFill>
                          <a:schemeClr val="bg1"/>
                        </a:solidFill>
                        <a:latin typeface="Times New Roman" panose="02020603050405020304" charset="0"/>
                        <a:cs typeface="Times New Roman" panose="02020603050405020304" charset="0"/>
                      </a:endParaRPr>
                    </a:p>
                    <a:p>
                      <a:pPr algn="l">
                        <a:buNone/>
                      </a:pPr>
                      <a:endParaRPr lang="vi-VN" altLang="en-US" sz="4000" b="1">
                        <a:solidFill>
                          <a:schemeClr val="bg1"/>
                        </a:solidFill>
                        <a:latin typeface="Times New Roman" panose="02020603050405020304" charset="0"/>
                        <a:cs typeface="Times New Roman" panose="02020603050405020304" charset="0"/>
                      </a:endParaRPr>
                    </a:p>
                  </a:txBody>
                  <a:tcPr>
                    <a:solidFill>
                      <a:schemeClr val="accent5">
                        <a:lumMod val="60000"/>
                        <a:lumOff val="40000"/>
                      </a:schemeClr>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Actual Cost (AC)</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13" name="Text Box 12"/>
          <p:cNvSpPr txBox="1"/>
          <p:nvPr/>
        </p:nvSpPr>
        <p:spPr>
          <a:xfrm>
            <a:off x="1219200" y="4838700"/>
            <a:ext cx="15260320" cy="2368550"/>
          </a:xfrm>
          <a:prstGeom prst="rect">
            <a:avLst/>
          </a:prstGeom>
          <a:noFill/>
        </p:spPr>
        <p:txBody>
          <a:bodyPr wrap="square" rtlCol="0">
            <a:spAutoFit/>
          </a:bodyPr>
          <a:p>
            <a:pPr indent="0">
              <a:buFont typeface="Wingdings" panose="05000000000000000000" charset="0"/>
              <a:buNone/>
            </a:pPr>
            <a:r>
              <a:rPr lang="vi-VN" altLang="en-US" sz="4000" b="1">
                <a:latin typeface="Times New Roman" panose="02020603050405020304" charset="0"/>
                <a:cs typeface="Times New Roman" panose="02020603050405020304" charset="0"/>
              </a:rPr>
              <a:t>Trong </a:t>
            </a:r>
            <a:r>
              <a:rPr lang="vi-VN" altLang="en-US" sz="4000" b="1">
                <a:latin typeface="Times New Roman" panose="02020603050405020304" charset="0"/>
                <a:cs typeface="Times New Roman" panose="02020603050405020304" charset="0"/>
              </a:rPr>
              <a:t>đó:</a:t>
            </a:r>
            <a:endParaRPr lang="vi-VN" altLang="en-US" sz="40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b="1">
                <a:latin typeface="Times New Roman" panose="02020603050405020304" charset="0"/>
                <a:cs typeface="Times New Roman" panose="02020603050405020304" charset="0"/>
              </a:rPr>
              <a:t>Chi phí thực tế đã chi cho công việc đã hoàn thành:</a:t>
            </a:r>
            <a:r>
              <a:rPr lang="vi-VN" altLang="en-US" sz="3600">
                <a:latin typeface="Times New Roman" panose="02020603050405020304" charset="0"/>
                <a:cs typeface="Times New Roman" panose="02020603050405020304" charset="0"/>
              </a:rPr>
              <a:t> Đây là số tiền thực tế mà bạn đã chi cho các công việc đã hoàn thành tính đến thời điểm kiểm tra, không phải là chi phí dự tính ban đầu</a:t>
            </a:r>
            <a:endParaRPr lang="vi-VN" altLang="en-US" sz="3600">
              <a:latin typeface="Times New Roman" panose="02020603050405020304" charset="0"/>
              <a:cs typeface="Times New Roman" panose="02020603050405020304" charset="0"/>
            </a:endParaRPr>
          </a:p>
        </p:txBody>
      </p:sp>
      <p:graphicFrame>
        <p:nvGraphicFramePr>
          <p:cNvPr id="2" name="Table 1"/>
          <p:cNvGraphicFramePr/>
          <p:nvPr>
            <p:custDataLst>
              <p:tags r:id="rId1"/>
            </p:custDataLst>
          </p:nvPr>
        </p:nvGraphicFramePr>
        <p:xfrm>
          <a:off x="1524000" y="2171700"/>
          <a:ext cx="15380335" cy="1981835"/>
        </p:xfrm>
        <a:graphic>
          <a:graphicData uri="http://schemas.openxmlformats.org/drawingml/2006/table">
            <a:tbl>
              <a:tblPr firstRow="1" bandRow="1">
                <a:tableStyleId>{5C22544A-7EE6-4342-B048-85BDC9FD1C3A}</a:tableStyleId>
              </a:tblPr>
              <a:tblGrid>
                <a:gridCol w="15380335"/>
              </a:tblGrid>
              <a:tr h="1981835">
                <a:tc>
                  <a:txBody>
                    <a:bodyPr/>
                    <a:p>
                      <a:pPr algn="ctr">
                        <a:lnSpc>
                          <a:spcPct val="200000"/>
                        </a:lnSpc>
                        <a:buNone/>
                      </a:pPr>
                      <a:r>
                        <a:rPr lang="vi-VN" altLang="en-US" sz="4000" b="1">
                          <a:solidFill>
                            <a:schemeClr val="bg1"/>
                          </a:solidFill>
                          <a:latin typeface="Times New Roman" panose="02020603050405020304" charset="0"/>
                          <a:cs typeface="Times New Roman" panose="02020603050405020304" charset="0"/>
                        </a:rPr>
                        <a:t>AC = chi phí thực tế đã chi cho công việc đã hoàn </a:t>
                      </a:r>
                      <a:r>
                        <a:rPr lang="vi-VN" altLang="en-US" sz="4000" b="1">
                          <a:solidFill>
                            <a:schemeClr val="bg1"/>
                          </a:solidFill>
                          <a:latin typeface="Times New Roman" panose="02020603050405020304" charset="0"/>
                          <a:cs typeface="Times New Roman" panose="02020603050405020304" charset="0"/>
                        </a:rPr>
                        <a:t>thành</a:t>
                      </a:r>
                      <a:endParaRPr lang="vi-VN" altLang="en-US" sz="4000" b="1">
                        <a:solidFill>
                          <a:schemeClr val="bg1"/>
                        </a:solidFill>
                        <a:latin typeface="Times New Roman" panose="02020603050405020304" charset="0"/>
                        <a:cs typeface="Times New Roman" panose="02020603050405020304" charset="0"/>
                      </a:endParaRPr>
                    </a:p>
                    <a:p>
                      <a:pPr algn="ctr">
                        <a:buNone/>
                      </a:pPr>
                      <a:endParaRPr lang="vi-VN" altLang="en-US" sz="4000" b="1">
                        <a:solidFill>
                          <a:schemeClr val="bg1"/>
                        </a:solidFill>
                        <a:latin typeface="Times New Roman" panose="02020603050405020304" charset="0"/>
                        <a:cs typeface="Times New Roman" panose="02020603050405020304" charset="0"/>
                      </a:endParaRPr>
                    </a:p>
                  </a:txBody>
                  <a:tcPr>
                    <a:solidFill>
                      <a:schemeClr val="accent5">
                        <a:lumMod val="60000"/>
                        <a:lumOff val="40000"/>
                      </a:scheme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Cost Variance (CV)</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13" name="Text Box 12"/>
          <p:cNvSpPr txBox="1"/>
          <p:nvPr/>
        </p:nvSpPr>
        <p:spPr>
          <a:xfrm>
            <a:off x="1219200" y="4838700"/>
            <a:ext cx="15260320" cy="4030980"/>
          </a:xfrm>
          <a:prstGeom prst="rect">
            <a:avLst/>
          </a:prstGeom>
          <a:noFill/>
        </p:spPr>
        <p:txBody>
          <a:bodyPr wrap="square" rtlCol="0">
            <a:spAutoFit/>
          </a:bodyPr>
          <a:p>
            <a:pPr indent="0">
              <a:buFont typeface="Wingdings" panose="05000000000000000000" charset="0"/>
              <a:buNone/>
            </a:pPr>
            <a:r>
              <a:rPr lang="vi-VN" altLang="en-US" sz="4000" b="1">
                <a:latin typeface="Times New Roman" panose="02020603050405020304" charset="0"/>
                <a:cs typeface="Times New Roman" panose="02020603050405020304" charset="0"/>
              </a:rPr>
              <a:t>Trong </a:t>
            </a:r>
            <a:r>
              <a:rPr lang="vi-VN" altLang="en-US" sz="4000" b="1">
                <a:latin typeface="Times New Roman" panose="02020603050405020304" charset="0"/>
                <a:cs typeface="Times New Roman" panose="02020603050405020304" charset="0"/>
              </a:rPr>
              <a:t>đó:</a:t>
            </a:r>
            <a:endParaRPr lang="vi-VN" altLang="en-US" sz="40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EV (Earned </a:t>
            </a:r>
            <a:r>
              <a:rPr lang="vi-VN" altLang="en-US" sz="3600">
                <a:latin typeface="Times New Roman" panose="02020603050405020304" charset="0"/>
                <a:cs typeface="Times New Roman" panose="02020603050405020304" charset="0"/>
              </a:rPr>
              <a:t>Value)</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AC (Actual </a:t>
            </a:r>
            <a:r>
              <a:rPr lang="vi-VN" altLang="en-US" sz="3600">
                <a:latin typeface="Times New Roman" panose="02020603050405020304" charset="0"/>
                <a:cs typeface="Times New Roman" panose="02020603050405020304" charset="0"/>
              </a:rPr>
              <a:t>Cost)</a:t>
            </a:r>
            <a:endParaRPr lang="vi-VN" altLang="en-US" sz="3600">
              <a:latin typeface="Times New Roman" panose="02020603050405020304" charset="0"/>
              <a:cs typeface="Times New Roman" panose="02020603050405020304" charset="0"/>
            </a:endParaRPr>
          </a:p>
          <a:p>
            <a:pPr indent="0">
              <a:buFont typeface="Wingdings" panose="05000000000000000000" charset="0"/>
              <a:buNone/>
            </a:pPr>
            <a:r>
              <a:rPr lang="vi-VN" altLang="en-US" sz="3600" b="1">
                <a:latin typeface="Times New Roman" panose="02020603050405020304" charset="0"/>
                <a:cs typeface="Times New Roman" panose="02020603050405020304" charset="0"/>
              </a:rPr>
              <a:t>Ý nghĩa của Cost </a:t>
            </a:r>
            <a:r>
              <a:rPr lang="vi-VN" altLang="en-US" sz="3600" b="1">
                <a:latin typeface="Times New Roman" panose="02020603050405020304" charset="0"/>
                <a:cs typeface="Times New Roman" panose="02020603050405020304" charset="0"/>
              </a:rPr>
              <a:t>Variance (CV):</a:t>
            </a:r>
            <a:endParaRPr lang="vi-VN" altLang="en-US" sz="36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CV &gt; 0: Dự án đang tiết kiệm chi phí </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CV &lt; 0: Dự án đang vượt ngân sách </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CV = 0: Dự án đang duy trì chi phí đúng như kế hoạch</a:t>
            </a:r>
            <a:endParaRPr lang="vi-VN" altLang="en-US" sz="3600">
              <a:latin typeface="Times New Roman" panose="02020603050405020304" charset="0"/>
              <a:cs typeface="Times New Roman" panose="02020603050405020304" charset="0"/>
            </a:endParaRPr>
          </a:p>
        </p:txBody>
      </p:sp>
      <p:graphicFrame>
        <p:nvGraphicFramePr>
          <p:cNvPr id="2" name="Table 1"/>
          <p:cNvGraphicFramePr/>
          <p:nvPr>
            <p:custDataLst>
              <p:tags r:id="rId1"/>
            </p:custDataLst>
          </p:nvPr>
        </p:nvGraphicFramePr>
        <p:xfrm>
          <a:off x="1524000" y="2171700"/>
          <a:ext cx="15380335" cy="1981835"/>
        </p:xfrm>
        <a:graphic>
          <a:graphicData uri="http://schemas.openxmlformats.org/drawingml/2006/table">
            <a:tbl>
              <a:tblPr firstRow="1" bandRow="1">
                <a:tableStyleId>{5C22544A-7EE6-4342-B048-85BDC9FD1C3A}</a:tableStyleId>
              </a:tblPr>
              <a:tblGrid>
                <a:gridCol w="15380335"/>
              </a:tblGrid>
              <a:tr h="1981835">
                <a:tc>
                  <a:txBody>
                    <a:bodyPr/>
                    <a:p>
                      <a:pPr algn="ctr">
                        <a:lnSpc>
                          <a:spcPct val="200000"/>
                        </a:lnSpc>
                        <a:buNone/>
                      </a:pPr>
                      <a:r>
                        <a:rPr lang="vi-VN" altLang="en-US" sz="4000" b="1">
                          <a:solidFill>
                            <a:schemeClr val="bg1"/>
                          </a:solidFill>
                          <a:latin typeface="Times New Roman" panose="02020603050405020304" charset="0"/>
                          <a:cs typeface="Times New Roman" panose="02020603050405020304" charset="0"/>
                        </a:rPr>
                        <a:t>CV = EV - </a:t>
                      </a:r>
                      <a:r>
                        <a:rPr lang="vi-VN" altLang="en-US" sz="4000" b="1">
                          <a:solidFill>
                            <a:schemeClr val="bg1"/>
                          </a:solidFill>
                          <a:latin typeface="Times New Roman" panose="02020603050405020304" charset="0"/>
                          <a:cs typeface="Times New Roman" panose="02020603050405020304" charset="0"/>
                        </a:rPr>
                        <a:t>AC</a:t>
                      </a:r>
                      <a:endParaRPr lang="vi-VN" altLang="en-US" sz="4000" b="1">
                        <a:solidFill>
                          <a:schemeClr val="bg1"/>
                        </a:solidFill>
                        <a:latin typeface="Times New Roman" panose="02020603050405020304" charset="0"/>
                        <a:cs typeface="Times New Roman" panose="02020603050405020304" charset="0"/>
                      </a:endParaRPr>
                    </a:p>
                  </a:txBody>
                  <a:tcPr>
                    <a:solidFill>
                      <a:schemeClr val="accent5">
                        <a:lumMod val="60000"/>
                        <a:lumOff val="40000"/>
                      </a:scheme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Schedule Variance (SV)</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13" name="Text Box 12"/>
          <p:cNvSpPr txBox="1"/>
          <p:nvPr/>
        </p:nvSpPr>
        <p:spPr>
          <a:xfrm>
            <a:off x="1219200" y="4838700"/>
            <a:ext cx="15260320" cy="4030980"/>
          </a:xfrm>
          <a:prstGeom prst="rect">
            <a:avLst/>
          </a:prstGeom>
          <a:noFill/>
        </p:spPr>
        <p:txBody>
          <a:bodyPr wrap="square" rtlCol="0">
            <a:spAutoFit/>
          </a:bodyPr>
          <a:p>
            <a:pPr indent="0">
              <a:buFont typeface="Wingdings" panose="05000000000000000000" charset="0"/>
              <a:buNone/>
            </a:pPr>
            <a:r>
              <a:rPr lang="vi-VN" altLang="en-US" sz="4000" b="1">
                <a:latin typeface="Times New Roman" panose="02020603050405020304" charset="0"/>
                <a:cs typeface="Times New Roman" panose="02020603050405020304" charset="0"/>
              </a:rPr>
              <a:t>Trong </a:t>
            </a:r>
            <a:r>
              <a:rPr lang="vi-VN" altLang="en-US" sz="4000" b="1">
                <a:latin typeface="Times New Roman" panose="02020603050405020304" charset="0"/>
                <a:cs typeface="Times New Roman" panose="02020603050405020304" charset="0"/>
              </a:rPr>
              <a:t>đó:</a:t>
            </a:r>
            <a:endParaRPr lang="vi-VN" altLang="en-US" sz="40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EV (Earned </a:t>
            </a:r>
            <a:r>
              <a:rPr lang="vi-VN" altLang="en-US" sz="3600">
                <a:latin typeface="Times New Roman" panose="02020603050405020304" charset="0"/>
                <a:cs typeface="Times New Roman" panose="02020603050405020304" charset="0"/>
              </a:rPr>
              <a:t>Value)</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PV (Planned Value)</a:t>
            </a:r>
            <a:endParaRPr lang="vi-VN" altLang="en-US" sz="3600">
              <a:latin typeface="Times New Roman" panose="02020603050405020304" charset="0"/>
              <a:cs typeface="Times New Roman" panose="02020603050405020304" charset="0"/>
            </a:endParaRPr>
          </a:p>
          <a:p>
            <a:pPr indent="0">
              <a:buFont typeface="Wingdings" panose="05000000000000000000" charset="0"/>
              <a:buNone/>
            </a:pPr>
            <a:r>
              <a:rPr lang="vi-VN" altLang="en-US" sz="3600" b="1">
                <a:latin typeface="Times New Roman" panose="02020603050405020304" charset="0"/>
                <a:cs typeface="Times New Roman" panose="02020603050405020304" charset="0"/>
              </a:rPr>
              <a:t>Ý nghĩa của Schedule Variance (SV):</a:t>
            </a:r>
            <a:endParaRPr lang="vi-VN" altLang="en-US" sz="36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SV &gt; 0: Dự án đang đi nhanh hơn tiến độ </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SV &lt; 0: Dự án đang chậm tiến độ </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SV = 0: Dự án đang đi đúng tiến độ</a:t>
            </a:r>
            <a:endParaRPr lang="vi-VN" altLang="en-US" sz="3600">
              <a:latin typeface="Times New Roman" panose="02020603050405020304" charset="0"/>
              <a:cs typeface="Times New Roman" panose="02020603050405020304" charset="0"/>
            </a:endParaRPr>
          </a:p>
        </p:txBody>
      </p:sp>
      <p:graphicFrame>
        <p:nvGraphicFramePr>
          <p:cNvPr id="2" name="Table 1"/>
          <p:cNvGraphicFramePr/>
          <p:nvPr>
            <p:custDataLst>
              <p:tags r:id="rId1"/>
            </p:custDataLst>
          </p:nvPr>
        </p:nvGraphicFramePr>
        <p:xfrm>
          <a:off x="1524000" y="2171700"/>
          <a:ext cx="15380335" cy="1981835"/>
        </p:xfrm>
        <a:graphic>
          <a:graphicData uri="http://schemas.openxmlformats.org/drawingml/2006/table">
            <a:tbl>
              <a:tblPr firstRow="1" bandRow="1">
                <a:tableStyleId>{5C22544A-7EE6-4342-B048-85BDC9FD1C3A}</a:tableStyleId>
              </a:tblPr>
              <a:tblGrid>
                <a:gridCol w="15380335"/>
              </a:tblGrid>
              <a:tr h="1981835">
                <a:tc>
                  <a:txBody>
                    <a:bodyPr/>
                    <a:p>
                      <a:pPr algn="ctr">
                        <a:lnSpc>
                          <a:spcPct val="200000"/>
                        </a:lnSpc>
                        <a:buNone/>
                      </a:pPr>
                      <a:r>
                        <a:rPr lang="vi-VN" altLang="en-US" sz="4000" b="1">
                          <a:solidFill>
                            <a:schemeClr val="bg1"/>
                          </a:solidFill>
                          <a:latin typeface="Times New Roman" panose="02020603050405020304" charset="0"/>
                          <a:cs typeface="Times New Roman" panose="02020603050405020304" charset="0"/>
                        </a:rPr>
                        <a:t>SV = EV - </a:t>
                      </a:r>
                      <a:r>
                        <a:rPr lang="vi-VN" altLang="en-US" sz="4000" b="1">
                          <a:solidFill>
                            <a:schemeClr val="bg1"/>
                          </a:solidFill>
                          <a:latin typeface="Times New Roman" panose="02020603050405020304" charset="0"/>
                          <a:cs typeface="Times New Roman" panose="02020603050405020304" charset="0"/>
                        </a:rPr>
                        <a:t>PC</a:t>
                      </a:r>
                      <a:endParaRPr lang="vi-VN" altLang="en-US" sz="4000" b="1">
                        <a:solidFill>
                          <a:schemeClr val="bg1"/>
                        </a:solidFill>
                        <a:latin typeface="Times New Roman" panose="02020603050405020304" charset="0"/>
                        <a:cs typeface="Times New Roman" panose="02020603050405020304" charset="0"/>
                      </a:endParaRPr>
                    </a:p>
                  </a:txBody>
                  <a:tcPr>
                    <a:solidFill>
                      <a:schemeClr val="accent5">
                        <a:lumMod val="60000"/>
                        <a:lumOff val="40000"/>
                      </a:scheme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6960" y="419100"/>
            <a:ext cx="17228091" cy="1402715"/>
          </a:xfrm>
          <a:prstGeom prst="rect">
            <a:avLst/>
          </a:prstGeom>
        </p:spPr>
        <p:txBody>
          <a:bodyPr lIns="0" tIns="0" rIns="0" bIns="0" rtlCol="0" anchor="t">
            <a:spAutoFit/>
          </a:bodyPr>
          <a:lstStyle/>
          <a:p>
            <a:pPr algn="l">
              <a:lnSpc>
                <a:spcPts val="10940"/>
              </a:lnSpc>
            </a:pPr>
            <a:r>
              <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rPr>
              <a:t>Cost Performance Index (CPI)</a:t>
            </a:r>
            <a:endParaRPr lang="vi-VN" altLang="en-US" sz="8000">
              <a:solidFill>
                <a:srgbClr val="2E7498"/>
              </a:solidFill>
              <a:latin typeface="Times New Roman" panose="02020603050405020304" charset="0"/>
              <a:ea typeface="Sansita" panose="03060502030602020506"/>
              <a:cs typeface="Times New Roman" panose="02020603050405020304" charset="0"/>
              <a:sym typeface="Sansita" panose="03060502030602020506"/>
            </a:endParaRPr>
          </a:p>
        </p:txBody>
      </p:sp>
      <p:sp>
        <p:nvSpPr>
          <p:cNvPr id="13" name="Text Box 12"/>
          <p:cNvSpPr txBox="1"/>
          <p:nvPr/>
        </p:nvSpPr>
        <p:spPr>
          <a:xfrm>
            <a:off x="1219200" y="4838700"/>
            <a:ext cx="15260320" cy="4030980"/>
          </a:xfrm>
          <a:prstGeom prst="rect">
            <a:avLst/>
          </a:prstGeom>
          <a:noFill/>
        </p:spPr>
        <p:txBody>
          <a:bodyPr wrap="square" rtlCol="0">
            <a:spAutoFit/>
          </a:bodyPr>
          <a:p>
            <a:pPr indent="0">
              <a:buFont typeface="Wingdings" panose="05000000000000000000" charset="0"/>
              <a:buNone/>
            </a:pPr>
            <a:r>
              <a:rPr lang="vi-VN" altLang="en-US" sz="4000" b="1">
                <a:latin typeface="Times New Roman" panose="02020603050405020304" charset="0"/>
                <a:cs typeface="Times New Roman" panose="02020603050405020304" charset="0"/>
              </a:rPr>
              <a:t>Trong </a:t>
            </a:r>
            <a:r>
              <a:rPr lang="vi-VN" altLang="en-US" sz="4000" b="1">
                <a:latin typeface="Times New Roman" panose="02020603050405020304" charset="0"/>
                <a:cs typeface="Times New Roman" panose="02020603050405020304" charset="0"/>
              </a:rPr>
              <a:t>đó:</a:t>
            </a:r>
            <a:endParaRPr lang="vi-VN" altLang="en-US" sz="40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EV (Earned </a:t>
            </a:r>
            <a:r>
              <a:rPr lang="vi-VN" altLang="en-US" sz="3600">
                <a:latin typeface="Times New Roman" panose="02020603050405020304" charset="0"/>
                <a:cs typeface="Times New Roman" panose="02020603050405020304" charset="0"/>
              </a:rPr>
              <a:t>Value)</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AC (Actual Cost)</a:t>
            </a:r>
            <a:endParaRPr lang="vi-VN" altLang="en-US" sz="3600">
              <a:latin typeface="Times New Roman" panose="02020603050405020304" charset="0"/>
              <a:cs typeface="Times New Roman" panose="02020603050405020304" charset="0"/>
            </a:endParaRPr>
          </a:p>
          <a:p>
            <a:pPr indent="0">
              <a:buFont typeface="Wingdings" panose="05000000000000000000" charset="0"/>
              <a:buNone/>
            </a:pPr>
            <a:r>
              <a:rPr lang="vi-VN" altLang="en-US" sz="3600" b="1">
                <a:latin typeface="Times New Roman" panose="02020603050405020304" charset="0"/>
                <a:cs typeface="Times New Roman" panose="02020603050405020304" charset="0"/>
              </a:rPr>
              <a:t>Ý nghĩa của Cost Performance Index (CPI):</a:t>
            </a:r>
            <a:endParaRPr lang="vi-VN" altLang="en-US" sz="3600" b="1">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CPI &gt; 1: Dự án đang sử dụng ngân sách hiệu quả hơn dự kiến</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CPI &lt; 1: Dự án đang vượt ngân sách</a:t>
            </a:r>
            <a:endParaRPr lang="vi-VN" altLang="en-US" sz="3600">
              <a:latin typeface="Times New Roman" panose="02020603050405020304" charset="0"/>
              <a:cs typeface="Times New Roman" panose="02020603050405020304" charset="0"/>
            </a:endParaRPr>
          </a:p>
          <a:p>
            <a:pPr marL="571500" indent="-571500">
              <a:buFont typeface="Wingdings" panose="05000000000000000000" charset="0"/>
              <a:buChar char="q"/>
            </a:pPr>
            <a:r>
              <a:rPr lang="vi-VN" altLang="en-US" sz="3600">
                <a:latin typeface="Times New Roman" panose="02020603050405020304" charset="0"/>
                <a:cs typeface="Times New Roman" panose="02020603050405020304" charset="0"/>
              </a:rPr>
              <a:t>CPI = 1: Dự án đang duy trì chi phí đúng như kế hoạch</a:t>
            </a:r>
            <a:endParaRPr lang="vi-VN" altLang="en-US" sz="3600">
              <a:latin typeface="Times New Roman" panose="02020603050405020304" charset="0"/>
              <a:cs typeface="Times New Roman" panose="02020603050405020304" charset="0"/>
            </a:endParaRPr>
          </a:p>
        </p:txBody>
      </p:sp>
      <p:graphicFrame>
        <p:nvGraphicFramePr>
          <p:cNvPr id="2" name="Table 1"/>
          <p:cNvGraphicFramePr/>
          <p:nvPr>
            <p:custDataLst>
              <p:tags r:id="rId1"/>
            </p:custDataLst>
          </p:nvPr>
        </p:nvGraphicFramePr>
        <p:xfrm>
          <a:off x="1524000" y="2171700"/>
          <a:ext cx="15380335" cy="1981835"/>
        </p:xfrm>
        <a:graphic>
          <a:graphicData uri="http://schemas.openxmlformats.org/drawingml/2006/table">
            <a:tbl>
              <a:tblPr firstRow="1" bandRow="1">
                <a:tableStyleId>{5C22544A-7EE6-4342-B048-85BDC9FD1C3A}</a:tableStyleId>
              </a:tblPr>
              <a:tblGrid>
                <a:gridCol w="15380335"/>
              </a:tblGrid>
              <a:tr h="1981835">
                <a:tc>
                  <a:txBody>
                    <a:bodyPr/>
                    <a:p>
                      <a:pPr algn="ctr">
                        <a:lnSpc>
                          <a:spcPct val="200000"/>
                        </a:lnSpc>
                        <a:buNone/>
                      </a:pPr>
                      <a:r>
                        <a:rPr lang="vi-VN" altLang="en-US" sz="4000" b="1">
                          <a:solidFill>
                            <a:schemeClr val="bg1"/>
                          </a:solidFill>
                          <a:latin typeface="Times New Roman" panose="02020603050405020304" charset="0"/>
                          <a:cs typeface="Times New Roman" panose="02020603050405020304" charset="0"/>
                        </a:rPr>
                        <a:t>CPI = EV/</a:t>
                      </a:r>
                      <a:r>
                        <a:rPr lang="vi-VN" altLang="en-US" sz="4000" b="1">
                          <a:solidFill>
                            <a:schemeClr val="bg1"/>
                          </a:solidFill>
                          <a:latin typeface="Times New Roman" panose="02020603050405020304" charset="0"/>
                          <a:cs typeface="Times New Roman" panose="02020603050405020304" charset="0"/>
                        </a:rPr>
                        <a:t>AC</a:t>
                      </a:r>
                      <a:endParaRPr lang="vi-VN" altLang="en-US" sz="4000" b="1">
                        <a:solidFill>
                          <a:schemeClr val="bg1"/>
                        </a:solidFill>
                        <a:latin typeface="Times New Roman" panose="02020603050405020304" charset="0"/>
                        <a:cs typeface="Times New Roman" panose="02020603050405020304" charset="0"/>
                      </a:endParaRPr>
                    </a:p>
                  </a:txBody>
                  <a:tcPr>
                    <a:solidFill>
                      <a:schemeClr val="accent5">
                        <a:lumMod val="60000"/>
                        <a:lumOff val="40000"/>
                      </a:schemeClr>
                    </a:solidFill>
                  </a:tcPr>
                </a:tc>
              </a:tr>
            </a:tbl>
          </a:graphicData>
        </a:graphic>
      </p:graphicFrame>
    </p:spTree>
  </p:cSld>
  <p:clrMapOvr>
    <a:masterClrMapping/>
  </p:clrMapOvr>
</p:sld>
</file>

<file path=ppt/tags/tag1.xml><?xml version="1.0" encoding="utf-8"?>
<p:tagLst xmlns:p="http://schemas.openxmlformats.org/presentationml/2006/main">
  <p:tag name="TABLE_ENDDRAG_ORIGIN_RECT" val="1211*156"/>
  <p:tag name="TABLE_ENDDRAG_RECT" val="120*171*1211*156"/>
</p:tagLst>
</file>

<file path=ppt/tags/tag2.xml><?xml version="1.0" encoding="utf-8"?>
<p:tagLst xmlns:p="http://schemas.openxmlformats.org/presentationml/2006/main">
  <p:tag name="TABLE_ENDDRAG_ORIGIN_RECT" val="1211*156"/>
  <p:tag name="TABLE_ENDDRAG_RECT" val="120*171*1211*156"/>
</p:tagLst>
</file>

<file path=ppt/tags/tag3.xml><?xml version="1.0" encoding="utf-8"?>
<p:tagLst xmlns:p="http://schemas.openxmlformats.org/presentationml/2006/main">
  <p:tag name="TABLE_ENDDRAG_ORIGIN_RECT" val="1211*156"/>
  <p:tag name="TABLE_ENDDRAG_RECT" val="120*171*1211*156"/>
</p:tagLst>
</file>

<file path=ppt/tags/tag4.xml><?xml version="1.0" encoding="utf-8"?>
<p:tagLst xmlns:p="http://schemas.openxmlformats.org/presentationml/2006/main">
  <p:tag name="TABLE_ENDDRAG_ORIGIN_RECT" val="1211*156"/>
  <p:tag name="TABLE_ENDDRAG_RECT" val="120*171*1211*156"/>
</p:tagLst>
</file>

<file path=ppt/tags/tag5.xml><?xml version="1.0" encoding="utf-8"?>
<p:tagLst xmlns:p="http://schemas.openxmlformats.org/presentationml/2006/main">
  <p:tag name="TABLE_ENDDRAG_ORIGIN_RECT" val="1211*156"/>
  <p:tag name="TABLE_ENDDRAG_RECT" val="120*171*1211*156"/>
</p:tagLst>
</file>

<file path=ppt/tags/tag6.xml><?xml version="1.0" encoding="utf-8"?>
<p:tagLst xmlns:p="http://schemas.openxmlformats.org/presentationml/2006/main">
  <p:tag name="TABLE_ENDDRAG_ORIGIN_RECT" val="1211*156"/>
  <p:tag name="TABLE_ENDDRAG_RECT" val="120*171*1211*156"/>
</p:tagLst>
</file>

<file path=ppt/tags/tag7.xml><?xml version="1.0" encoding="utf-8"?>
<p:tagLst xmlns:p="http://schemas.openxmlformats.org/presentationml/2006/main">
  <p:tag name="TABLE_ENDDRAG_ORIGIN_RECT" val="1211*156"/>
  <p:tag name="TABLE_ENDDRAG_RECT" val="120*171*1211*156"/>
</p:tagLst>
</file>

<file path=ppt/tags/tag8.xml><?xml version="1.0" encoding="utf-8"?>
<p:tagLst xmlns:p="http://schemas.openxmlformats.org/presentationml/2006/main">
  <p:tag name="TABLE_ENDDRAG_ORIGIN_RECT" val="1211*156"/>
  <p:tag name="TABLE_ENDDRAG_RECT" val="120*171*1211*156"/>
</p:tagLst>
</file>

<file path=ppt/tags/tag9.xml><?xml version="1.0" encoding="utf-8"?>
<p:tagLst xmlns:p="http://schemas.openxmlformats.org/presentationml/2006/main">
  <p:tag name="TABLE_ENDDRAG_ORIGIN_RECT" val="1044*263"/>
  <p:tag name="TABLE_ENDDRAG_RECT" val="216*345*1044*2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2384804F-3998-4D57-9195-F3826E402611-1">
      <extobjdata type="2384804F-3998-4D57-9195-F3826E402611" data="ewoJIkltZ1NldHRpbmdKc29uIiA6ICJ7XCJoZWlnaHRcIjoyMC41MzU3MTQyODU3MTQyODUsXCJ3aWR0aFwiOjEzNC44MjE0Mjg1NzE0Mjg1Nn0iLAoJIkxhdGV4IiA6ICJFPWHDlyhLTE9DKSBee2J9IiwKCSJMYXRleEltZ0Jhc2U2NCIgOiAiUEhOMlp5QjRiV3h1Y3owaWFIUjBjRG92TDNkM2R5NTNNeTV2Y21jdk1qQXdNQzl6ZG1jaUlIZHBaSFJvUFNJeE55NHpNelZsZUNJZ2FHVnBaMmgwUFNJeUxqWXhaWGdpSUhKdmJHVTlJbWx0WnlJZ1ptOWpkWE5oWW14bFBTSm1ZV3h6WlNJZ2RtbGxkMEp2ZUQwaU1DQXRPVEF6TGpjZ056WTJNUzQ1SURFeE5UTXVOeUlnZUcxc2JuTTZlR3hwYm1zOUltaDBkSEE2THk5M2QzY3Vkek11YjNKbkx6RTVPVGt2ZUd4cGJtc2lJR0Z5YVdFdGFHbGtaR1Z1UFNKMGNuVmxJaUJ6ZEhsc1pUMGlkbVZ5ZEdsallXd3RZV3hwWjI0NklDMHdMalUyTm1WNE95QnRZWGd0ZDJsa2RHZzZJRGs0SlRzaVBqeGtaV1p6UGp4d1lYUm9JR2xrUFNKTlNsZ3ROaTFVUlZndFNTMHhSRFF6T0NJZ1pEMGlUVFE1TWlBeU1UTlJORGN5SURJeE15QTBOeklnTWpJMlVUUTNNaUF5TXpBZ05EYzNJREkxTUZRME9ESWdNamcxVVRRNE1pQXpNVFlnTkRZeElETXlNMVF6TmpRZ016TXdTRE14TWxFek1URWdNekk0SURJM055QXhPVEpVTWpReklEVXlVVEkwTXlBME9DQXlOVFFnTkRoVU16TTBJRFEyVVRReU9DQTBOaUEwTlRnZ05EaFVOVEU0SURZeFVUVTJOeUEzTnlBMU9Ua2dNVEUzVkRZM01DQXlORGhSTmpnd0lESTNNQ0EyT0RNZ01qY3lVVFk1TUNBeU56UWdOams0SURJM05GRTNNVGdnTWpjMElEY3hPQ0F5TmpGUk5qRXpJRGNnTmpBNElESlJOakExSURBZ016SXlJREJJTVRNelVUTXhJREFnTXpFZ01URlJNekVnTVRNZ016UWdNalZSTXpnZ05ERWdORElnTkROVU5qVWdORFpST1RJZ05EWWdNVEkxSURRNVVURXpPU0ExTWlBeE5EUWdOakZSTVRRMklEWTJJREl4TlNBek5ESlVNamcxSURZeU1sRXlPRFVnTmpJNUlESTRNU0EyTWpsUk1qY3pJRFl6TWlBeU1qZ2dOak0wU0RFNU4xRXhPVEVnTmpRd0lERTVNU0EyTkRKVU1Ua3pJRFkxT1ZFeE9UY2dOamMySURJd015QTJPREJJTnpVM1VUYzJOQ0EyTnpZZ056WTBJRFkyT1ZFM05qUWdOalkwSURjMU1TQTFOVGRVTnpNM0lEUTBOMUUzTXpVZ05EUXdJRGN4TnlBME5EQklOekExVVRZNU9DQTBORFVnTmprNElEUTFNMHczTURFZ05EYzJVVGN3TkNBMU1EQWdOekEwSURVeU9GRTNNRFFnTlRVNElEWTVOeUExTnpoVU5qYzRJRFl3T1ZRMk5ETWdOakkxVkRVNU5pQTJNekpVTlRNeUlEWXpORWcwT0RWUk16azNJRFl6TXlBek9USWdOak14VVRNNE9DQTJNamtnTXpnMklEWXlNbEV6T0RVZ05qRTVJRE0xTlNBME9UbFVNekkwSURNM04xRXpORGNnTXpjMklETTNNaUF6TnpaSU16azRVVFEyTkNBek56WWdORGc1SURNNU1WUTFNelFnTkRjeVVUVXpPQ0EwT0RnZ05UUXdJRFE1TUZRMU5UY2dORGt6VVRVMk1pQTBPVE1nTlRZMUlEUTVNMVExTnpBZ05Ea3lWRFUzTWlBME9URlVOVGMwSURRNE4xUTFOemNnTkRnelREVTBOQ0F6TlRGUk5URXhJREl4T0NBMU1EZ2dNakUyVVRVd05TQXlNVE1nTkRreUlESXhNMW9pTHo0OGNHRjBhQ0JwWkQwaVRVcFlMVF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Ay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5pMVVSVmd0U1MxRU55SWdaRDBpVFRZek1DQXlPVkUyTXpBZ09TQTJNRGtnT1ZFMk1EUWdPU0ExT0RjZ01qVlVORGt6SURFeE9Fd3pPRGtnTWpJeVRESTROQ0F4TVRkUk1UYzRJREV6SURFM05TQXhNVkV4TnpFZ09TQXhOamdnT1ZFeE5qQWdPU0F4TlRRZ01UVlVNVFEzSURJNVVURTBOeUF6TmlBeE5qRWdOVEZVTWpVMUlERTBOa3d6TlRrZ01qVXdUREkxTlNBek5UUlJNVGMwSURRek5TQXhOakVnTkRRNVZERTBOeUEwTnpGUk1UUTNJRFE0TUNBeE5UTWdORGcxVkRFMk9DQTBPVEJSTVRjeklEUTVNQ0F4TnpVZ05EZzVVVEUzT0NBME9EY2dNamcwSURNNE0wd3pPRGtnTWpjNFREUTVNeUF6T0RKUk5UY3dJRFExT1NBMU9EY2dORGMxVkRZd09TQTBPVEZSTmpNd0lEUTVNU0EyTXpBZ05EY3hVVFl6TUNBME5qUWdOakl3SURRMU0xUTFNaklnTXpVMVREUXhPQ0F5TlRCTU5USXlJREUwTlZFMk1EWWdOakVnTmpFNElEUTRWRFl6TUNBeU9Wb2lMejQ4Y0dGMGFDQnBaRDBpVFVwWUxU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Z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Z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GNHRjBhQ0JwWkQwaVRVcFlMVFl0VkVWWUxVa3RNVVEwTkRJaUlHUTlJazAzTkRBZ05ETTFVVGMwTUNBek1qQWdOamMySURJeE0xUTFNVEVnTkRKVU16QTBJQzB5TWxFeU1EY2dMVEl5SURFek9DQXpOVlExTVNBeU1ERlJOVEFnTWpBNUlEVXdJREkwTkZFMU1DQXpORFlnT1RnZ05ETTRWREl5TnlBMk1ERlJNelV4SURjd05DQTBOellnTnpBMFVUVXhOQ0EzTURRZ05USTBJRGN3TTFFMk1qRWdOamc1SURZNE1DQTJNVGRVTnpRd0lEUXpOVnBOTmpNM0lEUTNObEUyTXpjZ05UWTFJRFU1TVNBMk1UVlVORGMySURZMk5WRXpPVFlnTmpZMUlETXlNaUEyTURWUk1qUXlJRFUwTWlBeU1EQWdOREk0VkRFMU55QXlNVFpSTVRVM0lERXlOaUF5TURBZ056TlVNekUwSURFNVVUUXdOQ0F4T1NBME9EVWdPVGhVTmpBNElETXhNMUUyTXpjZ05EQTRJRFl6TnlBME56WmFJaTgrUEhCaGRHZ2dhV1E5SWsxS1dDMDJMVlJGV0MxSkxURkVORE0ySWlCa1BTSk5OVEFnTWpVeVVUVXdJRE0yTnlBeE1UY2dORGN6VkRJNE5pQTJOREZVTkRrd0lEY3dORkUxT0RBZ056QTBJRFl6TXlBMk5UTlJOalF5SURZME15QTJORGdnTmpNMlZEWTFOaUEyTWpaTU5qVTNJRFl5TTFFMk5qQWdOakl6SURZNE5DQTJORGxSTmpreElEWTFOU0EyT1RrZ05qWXpWRGN4TlNBMk56bFVOekkxSURZNU1FdzNOREFnTnpBMVNEYzBObEUzTmpBZ056QTFJRGMyTUNBMk9UaFJOell3SURZNU5DQTNNamdnTlRZeFVUWTVNaUEwTWpJZ05qa3lJRFF5TVZFMk9UQWdOREUySURZNE55QTBNVFZVTmpZNUlEUXhNMGcyTlROUk5qUTNJRFF4T1NBMk5EY2dOREl5VVRZME55QTBNak1nTmpRNElEUXlPVlEyTlRBZ05EUTVWRFkxTVNBME9ERlJOalV4SURVMU1pQTJNVGtnTmpBMVZEVXhNQ0EyTlRsUk5EZzBJRFkxT1NBME5UUWdOalV5VkRNNE1pQTJNamhVTWprNUlEVTNNbFF5TWpZZ05EYzVVVEU1TkNBME1qSWdNVGMxSURNME5sUXhOVFlnTWpJeVVURTFOaUF4TURnZ01qTXlJRFU0VVRJNE1DQXlOQ0F6TlRBZ01qUlJORFF4SURJMElEVXhNaUE1TWxRMk1EWWdNalF3VVRZeE1DQXlOVE1nTmpFeUlESTFOVlEyTWpnZ01qVTNVVFkwT0NBeU5UY2dOalE0SURJME9GRTJORGdnTWpReklEWTBOeUF5TXpsUk5qRTRJREV6TWlBMU1qTWdOVFZVTXpFNUlDMHlNbEV5TURZZ0xUSXlJREV5T0NBMU0xUTFNQ0F5Tl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U1MweFJEUTBSaUlnWkQwaVRUY3pJRFkwTjFFM015QTJOVGNnTnpjZ05qY3dWRGc1SURZNE0xRTVNQ0EyT0RNZ01UWXhJRFk0T0ZReU16UWdOamswVVRJME5pQTJPVFFnTWpRMklEWTROVlF5TVRJZ05UUXlVVEl3TkNBMU1EZ2dNVGsxSURRM01sUXhPREFnTkRFNFRERTNOaUF6T1RsUk1UYzJJRE01TmlBeE9ESWdOREF5VVRJek1TQTBORElnTWpneklEUTBNbEV6TkRVZ05EUXlJRE00TXlBek9UWlVOREl5SURJNE1GRTBNaklnTVRZNUlETTBNeUEzT1ZReE56TWdMVEV4VVRFeU15QXRNVEVnT0RJZ01qZFVOREFnTVRVd1ZqRTFPVkUwTUNBeE9EQWdORGdnTWpFM1ZEazNJRFF4TkZFeE5EY2dOakV4SURFME55QTJNak5VTVRBNUlEWXpOMUV4TURRZ05qTTNJREV3TVNBMk16ZElPVFpST0RZZ05qTTNJRGd6SURZek4xUTNOaUEyTkRCVU56TWdOalEzV2swek16WWdNekkxVmpNek1WRXpNellnTkRBMUlESTNOU0EwTURWUk1qVTRJRFF3TlNBeU5EQWdNemszVkRJd055QXpOelpVTVRneElETTFNbFF4TmpNZ016TXdUREUxTnlBek1qSk1NVE0ySURJek5sRXhNVFFnTVRVd0lERXhOQ0F4TVRSUk1URTBJRFkySURFek9DQTBNbEV4TlRRZ01qWWdNVGM0SURJMlVUSXhNU0F5TmlBeU5EVWdOVGhSTWpjd0lEZ3hJREk0TlNBeE1UUlVNekU0SURJeE9WRXpNellnTWpreElETXpOaUF6TWpW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F6T0NJZ2VHeHBibXM2YUhKbFpqMGlJMDFLV0MwMkxWUkZXQzFKTFRGRU5ETTRJaTgrUEM5blBqeG5JR1JoZEdFdGJXMXNMVzV2WkdVOUltMXZJaUIwY21GdWMyWnZjbTA5SW5SeVlXNXpiR0YwWlNneE1EUXhMamdzTUNraVBqeDFjMlVnWkdGMFlTMWpQU0l6UkNJZ2VHeHBibXM2YUhKbFpqMGlJMDFLV0MwMkxWUkZXQzFPTFRORUlpOCtQQzluUGp4bklHUmhkR0V0Ylcxc0xXNXZaR1U5SW0xcElpQjBjbUZ1YzJadmNtMDlJblJ5WVc1emJHRjBaU2d5TURrM0xqWXNNQ2tpUGp4MWMyVWdaR0YwWVMxalBTSXhSRFEwUlNJZ2VHeHBibXM2YUhKbFpqMGlJMDFLV0MwMkxWUkZXQzFKTFRGRU5EUkZJaTgrUEM5blBqeG5JR1JoZEdFdGJXMXNMVzV2WkdVOUltMXBJaUIwY21GdWMyWnZjbTA5SW5SeVlXNXpiR0YwWlNneU5qSTJMallzTUNraVBqeDFjMlVnWkdGMFlTMWpQU0pFTnlJZ2VHeHBibXM2YUhKbFpqMGlJMDFLV0MwMkxWUkZXQzFKTFVRM0lpOCtQQzluUGp4bklHUmhkR0V0Ylcxc0xXNXZaR1U5SW0xdklpQjBjbUZ1YzJadmNtMDlJblJ5WVc1emJHRjBaU2d6TkRBMExqWXNNQ2tpUGp4MWMyVWdaR0YwWVMxalBTSXlPQ0lnZUd4cGJtczZhSEpsWmowaUkwMUtXQzAyTFZSRldDMU9MVEk0SWk4K1BDOW5QanhuSUdSaGRHRXRiVzFzTFc1dlpHVTlJbTFwSWlCMGNtRnVjMlp2Y20wOUluUnlZVzV6YkdGMFpTZ3pOemt6TGpZc01Da2lQangxYzJVZ1pHRjBZUzFqUFNJeFJEUXpSU0lnZUd4cGJtczZhSEpsWmowaUkwMUtXQzAyTFZSRldDMUpMVEZFTkRORklpOCtQQzluUGp4bklHUmhkR0V0Ylcxc0xXNXZaR1U5SW0xcElpQjBjbUZ1YzJadmNtMDlJblJ5WVc1emJHRjBaU2cwTmpneUxqWXNNQ2tpUGp4MWMyVWdaR0YwWVMxalBTSXhSRFF6UmlJZ2VHeHBibXM2YUhKbFpqMGlJMDFLV0MwMkxWUkZXQzFKTFRGRU5ETkdJaTgrUEM5blBqeG5JR1JoZEdFdGJXMXNMVzV2WkdVOUltMXBJaUIwY21GdWMyWnZjbTA5SW5SeVlXNXpiR0YwWlNnMU16WXpMallzTUNraVBqeDFjMlVnWkdGMFlTMWpQU0l4UkRRME1pSWdlR3hwYm1zNmFISmxaajBpSTAxS1dDMDJMVlJGV0MxSkxURkVORFF5SWk4K1BDOW5QanhuSUdSaGRHRXRiVzFzTFc1dlpHVTlJbTFwSWlCMGNtRnVjMlp2Y20wOUluUnlZVzV6YkdGMFpTZzJNVEkyTGpZc01Da2lQangxYzJVZ1pHRjBZUzFqUFNJeFJEUXpOaUlnZUd4cGJtczZhSEpsWmowaUkwMUtXQzAyTFZSRldDMUpMVEZFTkRNMklpOCtQQzluUGp4bklHUmhkR0V0Ylcxc0xXNXZaR1U5SW0xemRYQWlJSFJ5WVc1elptOXliVDBpZEhKaGJuTnNZWFJsS0RZNE9EWXVOaXd3S1NJK1BHY2daR0YwWVMxdGJXd3RibTlrWlQwaWJXOGlQangxYzJVZ1pHRjBZUzFqUFNJeU9TSWdlR3hwYm1zNmFISmxaajBpSTAxS1dDMDJMVlJGV0MxT0xUSTVJaTgrUEM5blBqeG5JR1JoZEdFdGJXMXNMVzV2WkdVOUlsUmxXRUYwYjIwaUlIUnlZVzV6Wm05eWJUMGlkSEpoYm5Oc1lYUmxLRFF5TWl3ME1UTXBJSE5qWVd4bEtEQXVOekEzS1NJZ1pHRjBZUzF0YW5ndGRHVjRZMnhoYzNNOUlrOVNSQ0krUEdjZ1pHRjBZUzF0Yld3dGJtOWtaVDBpYldraVBqeDFjMlVnWkdGMFlTMWpQU0l4UkRRMFJpSWdlR3hwYm1zNmFISmxaajBpSTAxS1dDMDJMVlJGV0MxSkxURkVORFJHSWk4K1BDOW5Qand2Wno0OEwyYytQQzluUGp3dlp6NDhMM04yWno0PSIsCgkiUmVhbFZpZXdTaXplSnNvbiIgOiAie1wiaGVpZ2h0XCI6NDA2LFwid2lkdGhcIjoyNjk2fSIKfQo="/>
    </extobj>
    <extobj name="2384804F-3998-4D57-9195-F3826E402611-2">
      <extobjdata type="2384804F-3998-4D57-9195-F3826E402611" data="ewoJIkltZ1NldHRpbmdKc29uIiA6ICJ7XCJoZWlnaHRcIjoxNi45NjQyODU3MTQyODU3MSxcIndpZHRoXCI6NzkuNDY0Mjg1NzE0Mjg1NzF9IiwKCSJMYXRleCIgOiAiVD1jw5dFXntkfVxuIiwKCSJMYXRleEltZ0Jhc2U2NCIgOiAiUEhOMlp5QjRiV3h1Y3owaWFIUjBjRG92TDNkM2R5NTNNeTV2Y21jdk1qQXdNQzl6ZG1jaUlIZHBaSFJvUFNJeE1DNHlNVFJsZUNJZ2FHVnBaMmgwUFNJeUxqSXpaWGdpSUhKdmJHVTlJbWx0WnlJZ1ptOWpkWE5oWW14bFBTSm1ZV3h6WlNJZ2RtbGxkMEp2ZUQwaU1DQXRPVEF6TGpjZ05EVXhOQzQySURrNE5TNDNJaUI0Yld4dWN6cDRiR2x1YXowaWFIUjBjRG92TDNkM2R5NTNNeTV2Y21jdk1UazVPUzk0YkdsdWF5SWdZWEpwWVMxb2FXUmtaVzQ5SW5SeWRXVWlJSE4wZVd4bFBTSjJaWEowYVdOaGJDMWhiR2xuYmpvZ0xUQXVNVGcyWlhnN0lHMWhlQzEzYVdSMGFEb2dPVGdsT3lJK1BHUmxabk0rUEhCaGRHZ2dhV1E5SWsxS1dDMHlMVlJGV0MxSkxURkVORFEzSWlCa1BTSk5OREFnTkRNM1VUSXhJRFF6TnlBeU1TQTBORFZSTWpFZ05EVXdJRE0zSURVd01WUTNNU0EyTURKTU9EZ2dOalV4VVRreklEWTJPU0F4TURFZ05qYzNTRFUyT1VnMk5UbFJOamt4SURZM055QTJPVGNnTmpjMlZEY3dOQ0EyTmpkUk56QTBJRFkyTVNBMk9EY2dOVFV6VkRZMk9DQTBORFJSTmpZNElEUXpOeUEyTkRrZ05ETTNVVFkwTUNBME16Y2dOak0zSURRek4xUTJNekVnTkRReVREWXlPU0EwTkRWUk5qSTVJRFExTVNBMk16VWdORGt3VkRZME1TQTFOVEZSTmpReElEVTROaUEyTWpnZ05qQTBWRFUzTXlBMk1qbFJOVFk0SURZek1DQTFNVFVnTmpNeFVUUTJPU0EyTXpFZ05EVTNJRFl6TUZRME16a2dOakl5VVRRek9DQTJNakVnTXpZNElETTBNMVF5T1RnZ05qQlJNams0SURRNElETTROaUEwTmxFME1UZ2dORFlnTkRJM0lEUTFWRFF6TmlBek5sRTBNellnTXpFZ05ETXpJREl5VVRReU9TQTBJRFF5TkNBeFREUXlNaUF3VVRReE9TQXdJRFF4TlNBd1VUUXhNQ0F3SURNMk15QXhWREl5T0NBeVVUazVJRElnTmpRZ01FZzBPVkUwTXlBMklEUXpJRGxVTkRVZ01qZFJORGtnTkRBZ05UVWdORFpJT0ROSU9UUlJNVGMwSURRMklERTRPU0ExTlZFeE9UQWdOVFlnTVRreElEVTJVVEU1TmlBMU9TQXlNREVnTnpaVU1qUXhJREl6TTFFeU5UZ2dNekF4SURJMk9TQXpORFJSTXpNNUlEWXhPU0F6TXprZ05qSTFVVE16T1NBMk16QWdNekV3SURZek1FZ3lOemxSTWpFeUlEWXpNQ0F4T1RFZ05qSTBVVEUwTmlBMk1UUWdNVEl4SURVNE0xUTJOeUEwTmpkUk5qQWdORFExSURVM0lEUTBNVlEwTXlBME16ZElOREJ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kxVVJWZ3RTUz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JdFZFVllMVWt0TVVRME16Z2lJR1E5SWswME9USWdNakV6VVRRM01pQXlNVE1nTkRjeUlESXlObEUwTnpJZ01qTXdJRFEzTnlBeU5UQlVORGd5SURJNE5WRTBPRElnTXpFMklEUTJNU0F6TWpOVU16WTBJRE16TUVnek1USlJNekV4SURNeU9DQXlOemNnTVRreVZESTBNeUExTWxFeU5ETWdORGdnTWpVMElEUTRWRE16TkNBME5sRTBNamdnTkRZZ05EVTRJRFE0VkRVeE9DQTJNVkUxTmpjZ056Y2dOVGs1SURFeE4xUTJOekFnTWpRNFVUWTRNQ0F5TnpBZ05qZ3pJREkzTWxFMk9UQWdNamMwSURZNU9DQXlOelJSTnpFNElESTNOQ0EzTVRnZ01qWXhVVFl4TXlBM0lEWXdPQ0F5VVRZd05TQXdJRE15TWlBd1NERXpNMUV6TVNBd0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FOMUUzTmpRZ05qYzJJRGMyTkNBMk5qbFJOelkwSURZMk5DQTNOVEVnTlRVM1ZEY3pOeUEwTkRkUk56TTFJRFEwTUNBM01UY2dORFF3U0Rjd05WRTJPVGdnTkRRMUlEWTVPQ0EwTlROTU56QXhJRFEzTmxFM01EUWdOVEF3SURjd05DQTFNamhSTnpBMElEVTFPQ0EyT1RjZ05UYzRWRFkzT0NBMk1EbFVOalF6SURZeU5WUTFPVFlnTmpNeVZEVXpNaUEyTXpSSU5EZzFVVE01TnlBMk16TWdNemt5SURZek1WRXpPRGdnTmpJNUlETTROaUEyTWpKUk16ZzFJRFl4T1NBek5UVWdORGs1VkRNeU5DQXpOemRSTXpRM0lETTNOaUF6TnpJZ016YzJTRE01T0ZFME5qUWdNemMySURRNE9TQXpPVEZVTlRNMElEUTNNbEUxTXpnZ05EZzRJRFUwTUNBME9UQlVOVFUzSURRNU0xRTFOaklnTkRreklEVTJOU0EwT1ROVU5UY3dJRFE1TWxRMU56SWdORGt4VkRVM05DQTBPRGRVTlRjM0lEUTRNMHcxTkRRZ016VXhVVFV4TVNBeU1UZ2dOVEE0SURJeE5sRTFNRFVnTWpFeklEUTVNaUF5TVROYUlpOC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wTnlJZ2VHeHBibXM2YUhKbFpqMGlJMDFLV0MweUxWUkZXQzFKTFRGRU5EUTNJaTgrUEM5blBqeG5JR1JoZEdFdGJXMXNMVzV2WkdVOUltMXZJaUIwY21GdWMyWnZjbTA5SW5SeVlXNXpiR0YwWlNnNU9ERXVPQ3d3S1NJK1BIVnpaU0JrWVhSaExXTTlJak5FSWlCNGJHbHVhenBvY21WbVBTSWpUVXBZTFRJdFZFVllMVTR0TTBRaUx6NDhMMmMrUEdjZ1pHRjBZUzF0Yld3dGJtOWtaVDBpYldraUlIUnlZVzV6Wm05eWJUMGlkSEpoYm5Oc1lYUmxLREl3TXpjdU5pd3dLU0krUEhWelpTQmtZWFJoTFdNOUlqRkVORFV3SWlCNGJHbHVhenBvY21WbVBTSWpUVXBZTFRJdFZFVllMVWt0TVVRME5UQWlMejQ4TDJjK1BHY2daR0YwWVMxdGJXd3RibTlrWlQwaWJXa2lJSFJ5WVc1elptOXliVDBpZEhKaGJuTnNZWFJsS0RJME56QXVOaXd3S1NJK1BIVnpaU0JrWVhSaExXTTlJa1EzSWlCNGJHbHVhenBvY21WbVBTSWpUVXBZTFRJdFZFVllMVWt0UkRjaUx6NDhMMmMrUEdjZ1pHRjBZUzF0Yld3dGJtOWtaVDBpYlhOMWNDSWdkSEpoYm5ObWIzSnRQU0owY21GdWMyeGhkR1VvTXpJME9DNDJMREFwSWo0OFp5QmtZWFJoTFcxdGJDMXViMlJsUFNKdGFTSStQSFZ6WlNCa1lYUmhMV005SWpGRU5ETTRJaUI0YkdsdWF6cG9jbVZtUFNJalRVcFlMVEl0VkVWWUxVa3RNVVEwTXpnaUx6NDhMMmMrUEdjZ1pHRjBZUzF0Yld3dGJtOWtaVDBpVkdWWVFYUnZiU0lnZEhKaGJuTm1iM0p0UFNKMGNtRnVjMnhoZEdVb09EUTRMak1zTkRFektTQnpZMkZzWlNnd0xqY3dOeWtpSUdSaGRHRXRiV3A0TFhSbGVHTnNZWE56UFNKUFVrUWlQanhuSUdSaGRHRXRiVzFzTFc1dlpHVTlJbTFwSWo0OGRYTmxJR1JoZEdFdFl6MGlNVVEwTlRFaUlIaHNhVzVyT21oeVpXWTlJaU5OU2xndE1pMVVSVmd0U1MweFJEUTFNU0l2UGp3dlp6NDhMMmMrUEM5blBqd3ZaejQ4TDJjK1BDOXpkbWMrIiwKCSJSZWFsVmlld1NpemVKc29uIiA6ICJ7XCJoZWlnaHRcIjozMzkuMjg1Njk3OTM3MDExNyxcIndpZHRoXCI6MTU4OS4yODU3MzYwODM5ODQ0fSIKfQo="/>
    </extobj>
    <extobj name="2384804F-3998-4D57-9195-F3826E402611-3">
      <extobjdata type="2384804F-3998-4D57-9195-F3826E402611" data="ewoJIkltZ1NldHRpbmdKc29uIiA6ICJ7XCJoZWlnaHRcIjoyMC41MzU3MTQyODU3MTQyODUsXCJ3aWR0aFwiOjE4OC4zOTI4NTcxNDI4NTcxNH0iLAoJIkxhdGV4IiA6ICJFPWHDlyhLTE9DKSBee2J9w5dFQUYiLAoJIkxhdGV4SW1nQmFzZTY0IiA6ICJQSE4yWnlCNGJXeHVjejBpYUhSMGNEb3ZMM2QzZHk1M015NXZjbWN2TWpBd01DOXpkbWNpSUhkcFpIUm9QU0l5TkM0eU1UVmxlQ0lnYUdWcFoyaDBQU0l5TGpZeFpYZ2lJSEp2YkdVOUltbHRaeUlnWm05amRYTmhZbXhsUFNKbVlXeHpaU0lnZG1sbGQwSnZlRDBpTUNBdE9UQXpMamNnTVRBM01ESXVPU0F4TVRVekxqY2lJSGh0Ykc1ek9uaHNhVzVyUFNKb2RIUndPaTh2ZDNkM0xuY3pMbTl5Wnk4eE9UazVMM2hzYVc1cklpQmhjbWxoTFdocFpHUmxiajBpZEhKMVpTSWdjM1I1YkdVOUluWmxjblJwWTJGc0xXRnNhV2R1T2lBdE1DNDFOalpsZURzZ2JXRjRMWGRwWkhSb09pQTVPQ1U3SWo0OFpHVm1jejQ4Y0dGMGFDQnBaRDBpVFVwWUxUTXRWRVZZTFVrdE1VUTBNemdpSUdROUlrMDBPVElnTWpFelVUUTNNaUF5TVRNZ05EY3lJREl5TmxFME56SWdNak13SURRM055QXlOVEJVTkRneUlESTROVkUwT0RJZ016RTJJRFEyTVNBek1qTlVNelkwSURNek1FZ3pNVEpSTXpFeElETXlPQ0F5TnpjZ01Ua3lWREkwTXlBMU1sRXlORE1nTkRnZ01qVTBJRFE0VkRNek5DQTBObEUwTWpnZ05EWWdORFU0SURRNFZEVXhPQ0EyTVZFMU5qY2dOemNnTlRrNUlERXhOMVEyTnpBZ01qUTRVVFk0TUNBeU56QWdOamd6SURJM01sRTJPVEFnTWpjMElEWTVPQ0F5TnpSUk56RTRJREkzTkNBM01UZ2dNall4VVRZeE15QTNJRFl3T0NBeVVUWXdOU0F3SURNeU1pQXdTREV6TTFFek1TQXdJRE14SURFeFVUTXhJREV6SURNMElESTFVVE00SURReElEUXlJRFF6VkRZMUlEUTJVVGt5SURRMklERXlOU0EwT1ZFeE16a2dOVElnTVRRMElEWXhVVEUwTmlBMk5pQXlNVFVnTXpReVZESTROU0EyTWpKUk1qZzFJRFl5T1NBeU9ERWdOakk1VVRJM015QTJNeklnTWpJNElEWXpORWd4T1RkUk1Ua3hJRFkwTUNBeE9URWdOalF5VkRFNU15QTJOVGxSTVRrM0lEWTNOaUF5TURNZ05qZ3dTRGMxTjFFM05qUWdOamMySURjMk5DQTJOamxSTnpZMElEWTJOQ0EzTlRFZ05UVTNWRGN6TnlBME5EZFJOek0xSURRME1DQTNNVGNnTkRRd1NEY3dOVkUyT1RnZ05EUTFJRFk1T0NBME5UTk1OekF4SURRM05sRTNNRFFnTlRBd0lEY3dOQ0ExTWpoUk56QTBJRFUxT0NBMk9UY2dOVGM0VkRZM09DQTJNRGxVTmpReklEWXlOVlExT1RZZ05qTXlWRFV6TWlBMk16UklORGcxVVRNNU55QTJNek1nTXpreUlEWXpNVkV6T0RnZ05qSTVJRE00TmlBMk1qSlJNemcxSURZeE9TQXpOVFVnTkRrNVZETXlOQ0F6TnpkUk16UTNJRE0zTmlBek56SWdNemMyU0RNNU9GRTBOalFnTXpjMklEUTRPU0F6T1RGVU5UTTBJRFEzTWxFMU16Z2dORGc0SURVME1DQTBPVEJVTlRVM0lEUTVNMUUxTmpJZ05Ea3pJRFUyTlNBME9UTlVOVGN3SURRNU1sUTFOeklnTkRreFZEVTNOQ0EwT0RkVU5UYzNJRFE0TTB3MU5EUWdNelV4VVRVeE1TQXlNVGdnTlRBNElESXhObEUxTURVZ01qRXpJRFE1TWlBeU1UTm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NTMHhSRFEwUlNJZ1pEMGlUVE16SURFMU4xRXpNeUF5TlRnZ01UQTVJRE0wT1ZReU9EQWdORFF4VVRNek1TQTBOREVnTXpjd0lETTVNbEV6T0RZZ05ESXlJRFF4TmlBME1qSlJOREk1SURReU1pQTBNemtnTkRFMFZEUTBPU0F6T1RSUk5EUTVJRE00TVNBME1USWdNak0wVkRNM05DQTJPRkV6TnpRZ05ETWdNemd4SURNMVZEUXdNaUF5TmxFME1URWdNamNnTkRJeUlETTFVVFEwTXlBMU5TQTBOak1nTVRNeFVUUTJPU0F4TlRFZ05EY3pJREUxTWxFME56VWdNVFV6SURRNE15QXhOVE5JTkRnM1VUVXdOaUF4TlRNZ05UQTJJREUwTkZFMU1EWWdNVE00SURVd01TQXhNVGRVTkRneElEWXpWRFEwT1NBeE0xRTBNellnTUNBME1UY2dMVGhSTkRBNUlDMHhNQ0F6T1RNZ0xURXdVVE0xT1NBdE1UQWdNek0ySURWVU16QTJJRE0yVERNd01DQTFNVkV5T1RrZ05USWdNamsySURVd1VUSTVOQ0EwT0NBeU9USWdORFpSTWpNeklDMHhNQ0F4TnpJZ0xURXdVVEV4TnlBdE1UQWdOelVnTXpCVU16TWdNVFUzV2swek5URWdNekk0VVRNMU1TQXpNelFnTXpRMklETTFNRlF6TWpNZ016ZzFWREkzTnlBME1EVlJNalF5SURRd05TQXlNVEFnTXpjMFZERTJNQ0F5T1ROUk1UTXhJREl4TkNBeE1Ua2dNVEk1VVRFeE9TQXhNallnTVRFNUlERXhPRlF4TVRnZ01UQTJVVEV4T0NBMk1TQXhNellnTkRSVU1UYzVJREkyVVRJeE55QXlOaUF5TlRRZ05UbFVNams0SURFeE1GRXpNREFnTVRFMElETXlOU0F5TVRkVU16VXhJRE15T0ZvaUx6NDhjR0YwYUNCcFpEMGlUVXBZTFRNdFZFVllMVWt0UkRjaUlHUTlJazAyTXpBZ01qbFJOak13SURrZ05qQTVJRGxSTmpBMElEa2dOVGczSURJMVZEUTVNeUF4TVRoTU16ZzVJREl5TWt3eU9EUWdNVEUzVVRFM09DQXhNeUF4TnpVZ01URlJNVGN4SURrZ01UWTRJRGxSTVRZd0lEa2dNVFUwSURFMVZERTBOeUF5T1ZFeE5EY2dNellnTVRZeElEVXhWREkxTlNBeE5EWk1NelU1SURJMU1Fd3lOVFVnTXpVMFVURTNOQ0EwTXpVZ01UWXhJRFEwT1ZReE5EY2dORGN4VVRFME55QTBPREFnTVRVeklEUTROVlF4TmpnZ05Ea3dVVEUzTXlBME9UQWdNVGMxSURRNE9WRXhOemdnTkRnM0lESTROQ0F6T0ROTU16ZzVJREkzT0V3ME9UTWdNemd5VVRVM01DQTBOVGtnTlRnM0lEUTNOVlEyTURrZ05Ea3hVVFl6TUNBME9URWdOak13SURRM01WRTJNekFnTkRZMElEWXlNQ0EwTlROVU5USXlJRE0xTlV3ME1UZ2dNalV3VERVeU1pQXhORFZSTmpBMklEWXhJRFl4T0NBME9GUTJNekFnTWpsYUlpOCtQSEJoZEdnZ2FXUTlJazFLV0Mw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6TFZSRldDMUpMVEZFTkRORklpQmtQU0pOTWpnMUlEWXlPRkV5T0RVZ05qTTFJREl5T0NBMk16ZFJNakExSURZek55QXhPVGdnTmpNNFZERTVNU0EyTkRkUk1Ua3hJRFkwT1NBeE9UTWdOall4VVRFNU9TQTJPREVnTWpBeklEWTRNbEV5TURVZ05qZ3pJREl4TkNBMk9ETklNakU1VVRJMk1DQTJPREVnTXpVMUlEWTRNVkV6T0RrZ05qZ3hJRFF4T0NBMk9ERlVORFl6SURZNE1sUTBPRE1nTmpneVVUVXdNQ0EyT0RJZ05UQXdJRFkzTkZFMU1EQWdOalk1SURRNU55QTJOakJSTkRrMklEWTFPQ0EwT1RZZ05qVTBWRFE1TlNBMk5EaFVORGt6SURZME5GUTBPVEFnTmpReFZEUTROaUEyTXpsVU5EYzVJRFl6T0ZRME56QWdOak0zVkRRMU5pQTJNemRSTkRFMklEWXpOaUEwTURVZ05qTTBWRE00TnlBMk1qTk1NekEySURNd05WRXpNRGNnTXpBMUlEUTVNQ0EwTkRsVU5qYzRJRFU1TjFFMk9USWdOakV4SURZNU1pQTJNakJSTmpreUlEWXpOU0EyTmpjZ05qTTNVVFkxTVNBMk16Y2dOalV4SURZME9GRTJOVEVnTmpVd0lEWTFOQ0EyTmpKVU5qVTVJRFkzTjFFMk5qSWdOamd5SURZM05pQTJPREpSTmpnd0lEWTRNaUEzTVRFZ05qZ3hWRGM1TVNBMk9EQlJPREUwSURZNE1DQTRNemtnTmpneFZEZzJPU0EyT0RKUk9EZzVJRFk0TWlBNE9Ea2dOamN5VVRnNE9TQTJOVEFnT0RneElEWTBNbEU0TnpnZ05qTTNJRGcyTWlBMk16ZFJOemczSURZek1pQTNNallnTlRnMlVUY3hNQ0ExTnpZZ05qVTJJRFV6TkZRMU5UWWdORFUxVERVd09TQTBNVGhNTlRFNElETTVObEUxTWpjZ016YzBJRFUwTmlBek1qbFVOVGd4SURJME5GRTJOVFlnTmpjZ05qWXhJRFl4VVRZMk15QTFPU0EyTmpZZ05UZFJOamd3SURRM0lEY3hOeUEwTmtnM016aFJOelEwSURNNElEYzBOQ0F6TjFRM05ERWdNVGxSTnpNM0lEWWdOek14SURCSU56SXdVVFk0TUNBeklEWXlOU0F6VVRVd015QXpJRFE0T0NBd1NEUTNPRkUwTnpJZ05pQTBOeklnT1ZRME56UWdNamRSTkRjNElEUXdJRFE0TUNBME0xUTBPVEVnTkRaSU5EazBVVFUwTkNBME5pQTFORFFnTnpGUk5UUTBJRGMxSURVeE55QXhOREZVTkRnMUlESXhOa3cwTWpjZ016VTBURE0xT1NBek1ERk1Namt4SURJME9Fd3lOamdnTVRVMVVUSTBOU0EyTXlBeU5EVWdOVGhSTWpRMUlEVXhJREkxTXlBME9WUXpNRE1nTkRaSU16TTBVVE0wTUNBek55QXpOREFnTXpWUk16UXdJREU1SURNek15QTFVVE15T0NBd0lETXhOeUF3VVRNeE5DQXdJREk0TUNBeFZERTRNQ0F5VVRFeE9DQXlJRGcxSURKVU5Ea2dNVkV6TVNBeElETXhJREV4VVRNeElERXpJRE0wSURJMVVUTTRJRFF4SURReUlEUXpWRFkxSURRMlVUa3lJRFEySURFeU5TQTBPVkV4TXprZ05USWdNVFEwSURZeFVURTBOeUEyTlNBeU1UWWdNek01VkRJNE5TQTJNamhhSWk4K1BIQmhkR2dnYVdROUlrMUtXQzB6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HpMVlJGV0MxSkxURkVORFF5SWlCa1BTSk5OelF3SURRek5WRTNOREFnTXpJd0lEWTNOaUF5TVROVU5URXhJRFF5VkRNd05DQXRNakpSTWpBM0lDMHlNaUF4TXpnZ016VlVOVEVnTWpBeFVUVXdJREl3T1NBMU1DQXlORFJSTlRBZ016UTJJRGs0SURRek9GUXlNamNnTmpBeFVUTTFNU0EzTURRZ05EYzJJRGN3TkZFMU1UUWdOekEwSURVeU5DQTNNRE5STmpJeElEWTRPU0EyT0RBZ05qRTNWRGMwTUNBME16VmFUVFl6TnlBME56WlJOak0zSURVMk5TQTFPVEVnTmpFMVZEUTNOaUEyTmpWUk16azJJRFkyTlNBek1qSWdOakExVVRJME1pQTFORElnTWpBd0lEUXlPRlF4TlRjZ01qRTJVVEUxTnlBeE1qWWdNakF3SURjelZETXhOQ0F4T1ZFME1EUWdNVGtnTkRnMUlEazRWRFl3T0NBek1UTlJOak0zSURRd09DQTJNemNnTkRjMldpSXZQanh3WVhSb0lHbGtQU0pOU2xndE15MVVSVmd0U1MweFJEUXpOaU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E5DQTJOVGtnTkRVMElEWTFNbFF6T0RJZ05qSTRWREk1T1NBMU56SlVNakkySURRM09WRXhPVFFnTkRJeUlERTNOU0F6TkRaVU1UVTJJREl5TWxFeE5UWWdNVEE0SURJek1pQTFPRkV5T0RBZ01qUWdNelV3SURJMFVUUTBNU0F5TkNBMU1USWdPVEpVTmpBMklESTBNRkUyTVRBZ01qVXpJRFl4TWlBeU5UVlVOakk0SURJMU4xRTJORGdnTWpVM0lEWTBPQ0F5TkRoUk5qUTRJREkwTXlBMk5EY2dNak01VVRZeE9DQXhNeklnTlRJeklEVTFWRE14T1NBdE1qSlJNakEySUMweU1pQXhNamdnTlROVU5UQWdNalV5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Wt0TVVRME5FWWlJR1E5SWswM015QTJORGRSTnpNZ05qVTNJRGMzSURZM01GUTRPU0EyT0ROUk9UQWdOamd6SURFMk1TQTJPRGhVTWpNMElEWTVORkV5TkRZZ05qazBJREkwTmlBMk9EVlVNakV5SURVME1sRXlNRFFnTlRBNElERTVOU0EwTnpKVU1UZ3dJRFF4T0V3eE56WWdNems1VVRFM05pQXpPVFlnTVRneUlEUXdNbEV5TXpFZ05EUXlJREk0TXlBME5ESlJNelExSURRME1pQXpPRE1nTXprMlZEUXlNaUF5T0RCUk5ESXlJREUyT1NBek5ETWdOemxVTVRjeklDMHhNVkV4TWpNZ0xURXhJRGd5SURJM1ZEUXdJREUxTUZZeE5UbFJOREFnTVRnd0lEUTRJREl4TjFRNU55QTBNVFJSTVRRM0lEWXhNU0F4TkRjZ05qSXpWREV3T1NBMk16ZFJNVEEwSURZek55QXhNREVnTmpNM1NEazJVVGcySURZek55QTRNeUEyTXpkVU56WWdOalF3VkRjeklEWTBOMXBOTXpNMklETXlOVll6TXpGUk16TTJJRFF3TlNBeU56VWdOREExVVRJMU9DQTBNRFVnTWpRd0lETTVOMVF5TURjZ016YzJWREU0TVNBek5USlVNVFl6SURNek1Fd3hOVGNnTXpJeVRERXpOaUF5TXpaUk1URTBJREUxTUNBeE1UUWdNVEUwVVRFeE5DQTJOaUF4TXpnZ05ESlJNVFUwSURJMklERTNPQ0F5TmxFeU1URWdNallnTWpRMUlEVTRVVEkzTUNBNE1TQXlPRFVnTVRFMFZETXhPQ0F5TVRsUk16TTJJREk1TVNBek16WWdNekkxV2lJdlBqeHdZWFJvSUdsa1BTSk5TbGd0TXk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E10VkVWWUxVa3RNVVEwTXpraUlHUTlJazAwT0NBeFVUTXhJREVnTXpFZ01URlJNekVnTVRNZ016UWdNalZSTXpnZ05ERWdORElnTkROVU5qVWdORFpST1RJZ05EWWdNVEkxSURRNVVURXpPU0ExTWlBeE5EUWdOakZSTVRRMklEWTJJREl4TlNBek5ESlVNamcxSURZeU1sRXlPRFVnTmpJNUlESTRNU0EyTWpsUk1qY3pJRFl6TWlBeU1qZ2dOak0wU0RFNU4xRXhPVEVnTmpRd0lERTVNU0EyTkRKVU1Ua3pJRFkxT1ZFeE9UY2dOamMySURJd015QTJPREJJTnpReVVUYzBPU0EyTnpZZ056UTVJRFkyT1ZFM05Ea2dOalkwSURjek5pQTFOVGRVTnpJeUlEUTBOMUUzTWpBZ05EUXdJRGN3TWlBME5EQklOamt3VVRZNE15QTBORFVnTmpneklEUTFNMUUyT0RNZ05EVTBJRFk0TmlBME56ZFVOamc1SURVek1GRTJPRGtnTlRZd0lEWTRNaUExTnpsVU5qWXpJRFl4TUZRMk1qWWdOakkyVkRVM05TQTJNek5VTlRBeklEWXpORWcwT0RCUk16azRJRFl6TXlBek9UTWdOak14VVRNNE9DQTJNamtnTXpnMklEWXlNMUV6T0RVZ05qSXlJRE0xTWlBME9USk1Nekl3SURNMk0wZ3pOelZSTXpjNElETTJNeUF6T1RnZ016WXpWRFF5TmlBek5qUlVORFE0SURNMk4xUTBOeklnTXpjMFZEUTRPU0F6T0RaUk5UQXlJRE01T0NBMU1URWdOREU1VkRVeU5DQTBOVGRVTlRJNUlEUTNOVkUxTXpJZ05EZ3dJRFUwT0NBME9EQklOVFl3VVRVMk55QTBOelVnTlRZM0lEUTNNRkUxTmpjZ05EWTNJRFV6TmlBek16bFVOVEF5SURJd04xRTFNREFnTWpBd0lEUTRNaUF5TURCSU5EY3dVVFEyTXlBeU1EWWdORFl6SURJeE1sRTBOak1nTWpFMUlEUTJPQ0F5TXpSVU5EY3pJREkzTkZFME56TWdNekF6SURRMU15QXpNVEJVTXpZMElETXhOMGd6TURsTU1qYzNJREU1TUZFeU5EVWdOallnTWpRMUlEWXdVVEkwTlNBME5pQXpNelFnTkRaSU16VTVVVE0yTlNBME1DQXpOalVnTXpsVU16WXpJREU1VVRNMU9TQTJJRE0xTXlBd1NETXpObEV5T1RVZ01pQXhPRFVnTWxFeE1qQWdNaUE0TmlBeVZEUTRJRE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PQ0lnZUd4cGJtczZhSEpsWmowaUkwMUtXQzB6TFZSRldDMUpMVEZFTkRNNElpOCtQQzluUGp4bklHUmhkR0V0Ylcxc0xXNXZaR1U5SW0xdklpQjBjbUZ1YzJadmNtMDlJblJ5WVc1emJHRjBaU2d4TURReExqZ3NNQ2tpUGp4MWMyVWdaR0YwWVMxalBTSXpSQ0lnZUd4cGJtczZhSEpsWmowaUkwMUtXQzB6TFZSRldDMU9MVE5FSWk4K1BDOW5QanhuSUdSaGRHRXRiVzFzTFc1dlpHVTlJbTFwSWlCMGNtRnVjMlp2Y20wOUluUnlZVzV6YkdGMFpTZ3lNRGszTGpZc01Da2lQangxYzJVZ1pHRjBZUzFqUFNJeFJEUTBSU0lnZUd4cGJtczZhSEpsWmowaUkwMUtXQzB6TFZSRldDMUpMVEZFTkRSRklpOCtQQzluUGp4bklHUmhkR0V0Ylcxc0xXNXZaR1U5SW0xcElpQjBjbUZ1YzJadmNtMDlJblJ5WVc1emJHRjBaU2d5TmpJMkxqWXNNQ2tpUGp4MWMyVWdaR0YwWVMxalBTSkVOeUlnZUd4cGJtczZhSEpsWmowaUkwMUtXQzB6TFZSRldDMUpMVVEzSWk4K1BDOW5QanhuSUdSaGRHRXRiVzFzTFc1dlpHVTlJbTF2SWlCMGNtRnVjMlp2Y20wOUluUnlZVzV6YkdGMFpTZ3pOREEwTGpZc01Da2lQangxYzJVZ1pHRjBZUzFqUFNJeU9DSWdlR3hwYm1zNmFISmxaajBpSTAxS1dDMHpMVlJGV0MxT0xUSTRJaTgrUEM5blBqeG5JR1JoZEdFdGJXMXNMVzV2WkdVOUltMXBJaUIwY21GdWMyWnZjbTA5SW5SeVlXNXpiR0YwWlNnek56a3pMallzTUNraVBqeDFjMlVnWkdGMFlTMWpQU0l4UkRRelJTSWdlR3hwYm1zNmFISmxaajBpSTAxS1dDMHpMVlJGV0MxSkxURkVORE5GSWk4K1BDOW5QanhuSUdSaGRHRXRiVzFzTFc1dlpHVTlJbTFwSWlCMGNtRnVjMlp2Y20wOUluUnlZVzV6YkdGMFpTZzBOamd5TGpZc01Da2lQangxYzJVZ1pHRjBZUzFqUFNJeFJEUXpSaUlnZUd4cGJtczZhSEpsWmowaUkwMUtXQzB6TFZSRldDMUpMVEZFTkROR0lpOCtQQzluUGp4bklHUmhkR0V0Ylcxc0xXNXZaR1U5SW0xcElpQjBjbUZ1YzJadmNtMDlJblJ5WVc1emJHRjBaU2cxTXpZekxqWXNNQ2tpUGp4MWMyVWdaR0YwWVMxalBTSXhSRFEwTWlJZ2VHeHBibXM2YUhKbFpqMGlJMDFLV0MwekxWUkZXQzFKTFRGRU5EUXlJaTgrUEM5blBqeG5JR1JoZEdFdGJXMXNMVzV2WkdVOUltMXBJaUIwY21GdWMyWnZjbTA5SW5SeVlXNXpiR0YwWlNnMk1USTJMallzTUNraVBqeDFjMlVnWkdGMFlTMWpQU0l4UkRRek5pSWdlR3hwYm1zNmFISmxaajBpSTAxS1dDMHpMVlJGV0MxSkxURkVORE0ySWk4K1BDOW5QanhuSUdSaGRHRXRiVzFzTFc1dlpHVTlJbTF6ZFhBaUlIUnlZVzV6Wm05eWJUMGlkSEpoYm5Oc1lYUmxLRFk0T0RZdU5pd3dLU0krUEdjZ1pHRjBZUzF0Yld3dGJtOWtaVDBpYlc4aVBqeDFjMlVnWkdGMFlTMWpQU0l5T1NJZ2VHeHBibXM2YUhKbFpqMGlJMDFLV0MwekxWUkZXQzFPTFRJNUlpOCtQQzluUGp4bklHUmhkR0V0Ylcxc0xXNXZaR1U5SWxSbFdFRjBiMjBpSUhSeVlXNXpabTl5YlQwaWRISmhibk5zWVhSbEtEUXlNaXcwTVRNcElITmpZV3hsS0RBdU56QTNLU0lnWkdGMFlTMXRhbmd0ZEdWNFkyeGhjM005SWs5U1JDSStQR2NnWkdGMFlTMXRiV3d0Ym05a1pUMGliV2tpUGp4MWMyVWdaR0YwWVMxalBTSXhSRFEwUmlJZ2VHeHBibXM2YUhKbFpqMGlJMDFLV0MwekxWUkZXQzFKTFRGRU5EUkdJaTgrUEM5blBqd3ZaejQ4TDJjK1BHY2daR0YwWVMxdGJXd3RibTlrWlQwaWJXa2lJSFJ5WVc1elptOXliVDBpZEhKaGJuTnNZWFJsS0RjMk5qRXVPU3d3S1NJK1BIVnpaU0JrWVhSaExXTTlJa1EzSWlCNGJHbHVhenBvY21WbVBTSWpUVXBZTFRNdFZFVllMVWt0UkRjaUx6NDhMMmMrUEdjZ1pHRjBZUzF0Yld3dGJtOWtaVDBpYldraUlIUnlZVzV6Wm05eWJUMGlkSEpoYm5Oc1lYUmxLRGcwTXprdU9Td3dLU0krUEhWelpTQmtZWFJoTFdNOUlqRkVORE00SWlCNGJHbHVhenBvY21WbVBTSWpUVXBZTFRNdFZFVllMVWt0TVVRME16Z2lMejQ4TDJjK1BHY2daR0YwWVMxdGJXd3RibTlrWlQwaWJXa2lJSFJ5WVc1elptOXliVDBpZEhKaGJuTnNZWFJsS0RreU1ETXVPU3d3S1NJK1BIVnpaU0JrWVhSaExXTTlJakZFTkRNMElpQjRiR2x1YXpwb2NtVm1QU0lqVFVwWUxUTXRWRVZZTFVrdE1VUTBNelFpTHo0OEwyYytQR2NnWkdGMFlTMXRiV3d0Ym05a1pUMGliV2tpSUhSeVlXNXpabTl5YlQwaWRISmhibk5zWVhSbEtEazVOVE11T1N3d0tTSStQSFZ6WlNCa1lYUmhMV005SWpGRU5ETTVJaUI0YkdsdWF6cG9jbVZtUFNJalRVcFlMVE10VkVWWUxVa3RNVVEwTXpraUx6NDhMMmMrUEM5blBqd3ZaejQ4TDNOMlp6ND0iLAoJIlJlYWxWaWV3U2l6ZUpzb24iIDogIntcImhlaWdodFwiOjQxMC43MTQzMDIwNjI5ODgzLFwid2lkdGhcIjozNzY3Ljg1NzA1NTY2NDA2MjV9Igp9Cg=="/>
    </extobj>
    <extobj name="2384804F-3998-4D57-9195-F3826E402611-4">
      <extobjdata type="2384804F-3998-4D57-9195-F3826E402611" data="ewoJIkltZ1NldHRpbmdKc29uIiA6ICJ7XCJoZWlnaHRcIjoxNi45NjQyODU3MTQyODU3MSxcIndpZHRoXCI6NzkuNDY0Mjg1NzE0Mjg1NzF9IiwKCSJMYXRleCIgOiAiVD1jw5dFXntkfVxuIiwKCSJMYXRleEltZ0Jhc2U2NCIgOiAiUEhOMlp5QjRiV3h1Y3owaWFIUjBjRG92TDNkM2R5NTNNeTV2Y21jdk1qQXdNQzl6ZG1jaUlIZHBaSFJvUFNJeE1DNHlNVFJsZUNJZ2FHVnBaMmgwUFNJeUxqSXpaWGdpSUhKdmJHVTlJbWx0WnlJZ1ptOWpkWE5oWW14bFBTSm1ZV3h6WlNJZ2RtbGxkMEp2ZUQwaU1DQXRPVEF6TGpjZ05EVXhOQzQySURrNE5TNDNJaUI0Yld4dWN6cDRiR2x1YXowaWFIUjBjRG92TDNkM2R5NTNNeTV2Y21jdk1UazVPUzk0YkdsdWF5SWdZWEpwWVMxb2FXUmtaVzQ5SW5SeWRXVWlJSE4wZVd4bFBTSjJaWEowYVdOaGJDMWhiR2xuYmpvZ0xUQXVNVGcyWlhnN0lHMWhlQzEzYVdSMGFEb2dPVGdsT3lJK1BHUmxabk0rUEhCaGRHZ2dhV1E5SWsxS1dDMHlMVlJGV0MxSkxURkVORFEzSWlCa1BTSk5OREFnTkRNM1VUSXhJRFF6TnlBeU1TQTBORFZSTWpFZ05EVXdJRE0zSURVd01WUTNNU0EyTURKTU9EZ2dOalV4VVRreklEWTJPU0F4TURFZ05qYzNTRFUyT1VnMk5UbFJOamt4SURZM055QTJPVGNnTmpjMlZEY3dOQ0EyTmpkUk56QTBJRFkyTVNBMk9EY2dOVFV6VkRZMk9DQTBORFJSTmpZNElEUXpOeUEyTkRrZ05ETTNVVFkwTUNBME16Y2dOak0zSURRek4xUTJNekVnTkRReVREWXlPU0EwTkRWUk5qSTVJRFExTVNBMk16VWdORGt3VkRZME1TQTFOVEZSTmpReElEVTROaUEyTWpnZ05qQTBWRFUzTXlBMk1qbFJOVFk0SURZek1DQTFNVFVnTmpNeFVUUTJPU0EyTXpFZ05EVTNJRFl6TUZRME16a2dOakl5VVRRek9DQTJNakVnTXpZNElETTBNMVF5T1RnZ05qQlJNams0SURRNElETTROaUEwTmxFME1UZ2dORFlnTkRJM0lEUTFWRFF6TmlBek5sRTBNellnTXpFZ05ETXpJREl5VVRReU9TQTBJRFF5TkNBeFREUXlNaUF3VVRReE9TQXdJRFF4TlNBd1VUUXhNQ0F3SURNMk15QXhWREl5T0NBeVVUazVJRElnTmpRZ01FZzBPVkUwTXlBMklEUXpJRGxVTkRVZ01qZFJORGtnTkRBZ05UVWdORFpJT0ROSU9UUlJNVGMwSURRMklERTRPU0ExTlZFeE9UQWdOVFlnTVRreElEVTJVVEU1TmlBMU9TQXlNREVnTnpaVU1qUXhJREl6TTFFeU5UZ2dNekF4SURJMk9TQXpORFJSTXpNNUlEWXhPU0F6TXprZ05qSTFVVE16T1NBMk16QWdNekV3SURZek1FZ3lOemxSTWpFeUlEWXpNQ0F4T1RFZ05qSTBVVEUwTmlBMk1UUWdNVEl4SURVNE0xUTJOeUEwTmpkUk5qQWdORFExSURVM0lEUTBNVlEwTXlBME16ZElOREJ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kxVVJWZ3RTUz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JdFZFVllMVWt0TVVRME16Z2lJR1E5SWswME9USWdNakV6VVRRM01pQXlNVE1nTkRjeUlESXlObEUwTnpJZ01qTXdJRFEzTnlBeU5UQlVORGd5SURJNE5WRTBPRElnTXpFMklEUTJNU0F6TWpOVU16WTBJRE16TUVnek1USlJNekV4SURNeU9DQXlOemNnTVRreVZESTBNeUExTWxFeU5ETWdORGdnTWpVMElEUTRWRE16TkNBME5sRTBNamdnTkRZZ05EVTRJRFE0VkRVeE9DQTJNVkUxTmpjZ056Y2dOVGs1SURFeE4xUTJOekFnTWpRNFVUWTRNQ0F5TnpBZ05qZ3pJREkzTWxFMk9UQWdNamMwSURZNU9DQXlOelJSTnpFNElESTNOQ0EzTVRnZ01qWXhVVFl4TXlBM0lEWXdPQ0F5VVRZd05TQXdJRE15TWlBd1NERXpNMUV6TVNBd0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FOMUUzTmpRZ05qYzJJRGMyTkNBMk5qbFJOelkwSURZMk5DQTNOVEVnTlRVM1ZEY3pOeUEwTkRkUk56TTFJRFEwTUNBM01UY2dORFF3U0Rjd05WRTJPVGdnTkRRMUlEWTVPQ0EwTlROTU56QXhJRFEzTmxFM01EUWdOVEF3SURjd05DQTFNamhSTnpBMElEVTFPQ0EyT1RjZ05UYzRWRFkzT0NBMk1EbFVOalF6SURZeU5WUTFPVFlnTmpNeVZEVXpNaUEyTXpSSU5EZzFVVE01TnlBMk16TWdNemt5SURZek1WRXpPRGdnTmpJNUlETTROaUEyTWpKUk16ZzFJRFl4T1NBek5UVWdORGs1VkRNeU5DQXpOemRSTXpRM0lETTNOaUF6TnpJZ016YzJTRE01T0ZFME5qUWdNemMySURRNE9TQXpPVEZVTlRNMElEUTNNbEUxTXpnZ05EZzRJRFUwTUNBME9UQlVOVFUzSURRNU0xRTFOaklnTkRreklEVTJOU0EwT1ROVU5UY3dJRFE1TWxRMU56SWdORGt4VkRVM05DQTBPRGRVTlRjM0lEUTRNMHcxTkRRZ016VXhVVFV4TVNBeU1UZ2dOVEE0SURJeE5sRTFNRFVnTWpFeklEUTVNaUF5TVROYUlpOC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wTnlJZ2VHeHBibXM2YUhKbFpqMGlJMDFLV0MweUxWUkZXQzFKTFRGRU5EUTNJaTgrUEM5blBqeG5JR1JoZEdFdGJXMXNMVzV2WkdVOUltMXZJaUIwY21GdWMyWnZjbTA5SW5SeVlXNXpiR0YwWlNnNU9ERXVPQ3d3S1NJK1BIVnpaU0JrWVhSaExXTTlJak5FSWlCNGJHbHVhenBvY21WbVBTSWpUVXBZTFRJdFZFVllMVTR0TTBRaUx6NDhMMmMrUEdjZ1pHRjBZUzF0Yld3dGJtOWtaVDBpYldraUlIUnlZVzV6Wm05eWJUMGlkSEpoYm5Oc1lYUmxLREl3TXpjdU5pd3dLU0krUEhWelpTQmtZWFJoTFdNOUlqRkVORFV3SWlCNGJHbHVhenBvY21WbVBTSWpUVXBZTFRJdFZFVllMVWt0TVVRME5UQWlMejQ4TDJjK1BHY2daR0YwWVMxdGJXd3RibTlrWlQwaWJXa2lJSFJ5WVc1elptOXliVDBpZEhKaGJuTnNZWFJsS0RJME56QXVOaXd3S1NJK1BIVnpaU0JrWVhSaExXTTlJa1EzSWlCNGJHbHVhenBvY21WbVBTSWpUVXBZTFRJdFZFVllMVWt0UkRjaUx6NDhMMmMrUEdjZ1pHRjBZUzF0Yld3dGJtOWtaVDBpYlhOMWNDSWdkSEpoYm5ObWIzSnRQU0owY21GdWMyeGhkR1VvTXpJME9DNDJMREFwSWo0OFp5QmtZWFJoTFcxdGJDMXViMlJsUFNKdGFTSStQSFZ6WlNCa1lYUmhMV005SWpGRU5ETTRJaUI0YkdsdWF6cG9jbVZtUFNJalRVcFlMVEl0VkVWWUxVa3RNVVEwTXpnaUx6NDhMMmMrUEdjZ1pHRjBZUzF0Yld3dGJtOWtaVDBpVkdWWVFYUnZiU0lnZEhKaGJuTm1iM0p0UFNKMGNtRnVjMnhoZEdVb09EUTRMak1zTkRFektTQnpZMkZzWlNnd0xqY3dOeWtpSUdSaGRHRXRiV3A0TFhSbGVHTnNZWE56UFNKUFVrUWlQanhuSUdSaGRHRXRiVzFzTFc1dlpHVTlJbTFwSWo0OGRYTmxJR1JoZEdFdFl6MGlNVVEwTlRFaUlIaHNhVzVyT21oeVpXWTlJaU5OU2xndE1pMVVSVmd0U1MweFJEUTFNU0l2UGp3dlp6NDhMMmMrUEM5blBqd3ZaejQ4TDJjK1BDOXpkbWMrIiwKCSJSZWFsVmlld1NpemVKc29uIiA6ICJ7XCJoZWlnaHRcIjozMzkuMjg1Njk3OTM3MDExNyxcIndpZHRoXCI6MTU4OS4yODU3MzYwODM5ODQ0fSIKfQo="/>
    </extobj>
    <extobj name="2384804F-3998-4D57-9195-F3826E402611-5">
      <extobjdata type="2384804F-3998-4D57-9195-F3826E402611" data="ewoJIkltZ1NldHRpbmdKc29uIiA6ICJ7XCJoZWlnaHRcIjoyMC41MzU3MTQyODU3MTQyODUsXCJ3aWR0aFwiOjE4OC4zOTI4NTcxNDI4NTcxNH0iLAoJIkxhdGV4IiA6ICJFPWHDlyhLTE9DKSBee2J9w5dFQUYiLAoJIkxhdGV4SW1nQmFzZTY0IiA6ICJQSE4yWnlCNGJXeHVjejBpYUhSMGNEb3ZMM2QzZHk1M015NXZjbWN2TWpBd01DOXpkbWNpSUhkcFpIUm9QU0l5TkM0eU1UVmxlQ0lnYUdWcFoyaDBQU0l5TGpZeFpYZ2lJSEp2YkdVOUltbHRaeUlnWm05amRYTmhZbXhsUFNKbVlXeHpaU0lnZG1sbGQwSnZlRDBpTUNBdE9UQXpMamNnTVRBM01ESXVPU0F4TVRVekxqY2lJSGh0Ykc1ek9uaHNhVzVyUFNKb2RIUndPaTh2ZDNkM0xuY3pMbTl5Wnk4eE9UazVMM2hzYVc1cklpQmhjbWxoTFdocFpHUmxiajBpZEhKMVpTSWdjM1I1YkdVOUluWmxjblJwWTJGc0xXRnNhV2R1T2lBdE1DNDFOalpsZURzZ2JXRjRMWGRwWkhSb09pQTVPQ1U3SWo0OFpHVm1jejQ4Y0dGMGFDQnBaRDBpVFVwWUxUTXRWRVZZTFVrdE1VUTBNemdpSUdROUlrMDBPVElnTWpFelVUUTNNaUF5TVRNZ05EY3lJREl5TmxFME56SWdNak13SURRM055QXlOVEJVTkRneUlESTROVkUwT0RJZ016RTJJRFEyTVNBek1qTlVNelkwSURNek1FZ3pNVEpSTXpFeElETXlPQ0F5TnpjZ01Ua3lWREkwTXlBMU1sRXlORE1nTkRnZ01qVTBJRFE0VkRNek5DQTBObEUwTWpnZ05EWWdORFU0SURRNFZEVXhPQ0EyTVZFMU5qY2dOemNnTlRrNUlERXhOMVEyTnpBZ01qUTRVVFk0TUNBeU56QWdOamd6SURJM01sRTJPVEFnTWpjMElEWTVPQ0F5TnpSUk56RTRJREkzTkNBM01UZ2dNall4VVRZeE15QTNJRFl3T0NBeVVUWXdOU0F3SURNeU1pQXdTREV6TTFFek1TQXdJRE14SURFeFVUTXhJREV6SURNMElESTFVVE00SURReElEUXlJRFF6VkRZMUlEUTJVVGt5SURRMklERXlOU0EwT1ZFeE16a2dOVElnTVRRMElEWXhVVEUwTmlBMk5pQXlNVFVnTXpReVZESTROU0EyTWpKUk1qZzFJRFl5T1NBeU9ERWdOakk1VVRJM015QTJNeklnTWpJNElEWXpORWd4T1RkUk1Ua3hJRFkwTUNBeE9URWdOalF5VkRFNU15QTJOVGxSTVRrM0lEWTNOaUF5TURNZ05qZ3dTRGMxTjFFM05qUWdOamMySURjMk5DQTJOamxSTnpZMElEWTJOQ0EzTlRFZ05UVTNWRGN6TnlBME5EZFJOek0xSURRME1DQTNNVGNnTkRRd1NEY3dOVkUyT1RnZ05EUTFJRFk1T0NBME5UTk1OekF4SURRM05sRTNNRFFnTlRBd0lEY3dOQ0ExTWpoUk56QTBJRFUxT0NBMk9UY2dOVGM0VkRZM09DQTJNRGxVTmpReklEWXlOVlExT1RZZ05qTXlWRFV6TWlBMk16UklORGcxVVRNNU55QTJNek1nTXpreUlEWXpNVkV6T0RnZ05qSTVJRE00TmlBMk1qSlJNemcxSURZeE9TQXpOVFVnTkRrNVZETXlOQ0F6TnpkUk16UTNJRE0zTmlBek56SWdNemMyU0RNNU9GRTBOalFnTXpjMklEUTRPU0F6T1RGVU5UTTBJRFEzTWxFMU16Z2dORGc0SURVME1DQTBPVEJVTlRVM0lEUTVNMUUxTmpJZ05Ea3pJRFUyTlNBME9UTlVOVGN3SURRNU1sUTFOeklnTkRreFZEVTNOQ0EwT0RkVU5UYzNJRFE0TTB3MU5EUWdNelV4VVRVeE1TQXlNVGdnTlRBNElESXhObEUxTURVZ01qRXpJRFE1TWlBeU1UTm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NTMHhSRFEwUlNJZ1pEMGlUVE16SURFMU4xRXpNeUF5TlRnZ01UQTVJRE0wT1ZReU9EQWdORFF4VVRNek1TQTBOREVnTXpjd0lETTVNbEV6T0RZZ05ESXlJRFF4TmlBME1qSlJOREk1SURReU1pQTBNemtnTkRFMFZEUTBPU0F6T1RSUk5EUTVJRE00TVNBME1USWdNak0wVkRNM05DQTJPRkV6TnpRZ05ETWdNemd4SURNMVZEUXdNaUF5TmxFME1URWdNamNnTkRJeUlETTFVVFEwTXlBMU5TQTBOak1nTVRNeFVUUTJPU0F4TlRFZ05EY3pJREUxTWxFME56VWdNVFV6SURRNE15QXhOVE5JTkRnM1VUVXdOaUF4TlRNZ05UQTJJREUwTkZFMU1EWWdNVE00SURVd01TQXhNVGRVTkRneElEWXpWRFEwT1NBeE0xRTBNellnTUNBME1UY2dMVGhSTkRBNUlDMHhNQ0F6T1RNZ0xURXdVVE0xT1NBdE1UQWdNek0ySURWVU16QTJJRE0yVERNd01DQTFNVkV5T1RrZ05USWdNamsySURVd1VUSTVOQ0EwT0NBeU9USWdORFpSTWpNeklDMHhNQ0F4TnpJZ0xURXdVVEV4TnlBdE1UQWdOelVnTXpCVU16TWdNVFUzV2swek5URWdNekk0VVRNMU1TQXpNelFnTXpRMklETTFNRlF6TWpNZ016ZzFWREkzTnlBME1EVlJNalF5SURRd05TQXlNVEFnTXpjMFZERTJNQ0F5T1ROUk1UTXhJREl4TkNBeE1Ua2dNVEk1VVRFeE9TQXhNallnTVRFNUlERXhPRlF4TVRnZ01UQTJVVEV4T0NBMk1TQXhNellnTkRSVU1UYzVJREkyVVRJeE55QXlOaUF5TlRRZ05UbFVNams0SURFeE1GRXpNREFnTVRFMElETXlOU0F5TVRkVU16VXhJRE15T0ZvaUx6NDhjR0YwYUNCcFpEMGlUVXBZTFRNdFZFVllMVWt0UkRjaUlHUTlJazAyTXpBZ01qbFJOak13SURrZ05qQTVJRGxSTmpBMElEa2dOVGczSURJMVZEUTVNeUF4TVRoTU16ZzVJREl5TWt3eU9EUWdNVEUzVVRFM09DQXhNeUF4TnpVZ01URlJNVGN4SURrZ01UWTRJRGxSTVRZd0lEa2dNVFUwSURFMVZERTBOeUF5T1ZFeE5EY2dNellnTVRZeElEVXhWREkxTlNBeE5EWk1NelU1SURJMU1Fd3lOVFVnTXpVMFVURTNOQ0EwTXpVZ01UWXhJRFEwT1ZReE5EY2dORGN4VVRFME55QTBPREFnTVRVeklEUTROVlF4TmpnZ05Ea3dVVEUzTXlBME9UQWdNVGMxSURRNE9WRXhOemdnTkRnM0lESTROQ0F6T0ROTU16ZzVJREkzT0V3ME9UTWdNemd5VVRVM01DQTBOVGtnTlRnM0lEUTNOVlEyTURrZ05Ea3hVVFl6TUNBME9URWdOak13SURRM01WRTJNekFnTkRZMElEWXlNQ0EwTlROVU5USXlJRE0xTlV3ME1UZ2dNalV3VERVeU1pQXhORFZSTmpBMklEWXhJRFl4T0NBME9GUTJNekFnTWpsYUlpOCtQSEJoZEdnZ2FXUTlJazFLV0Mw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6TFZSRldDMUpMVEZFTkRORklpQmtQU0pOTWpnMUlEWXlPRkV5T0RVZ05qTTFJREl5T0NBMk16ZFJNakExSURZek55QXhPVGdnTmpNNFZERTVNU0EyTkRkUk1Ua3hJRFkwT1NBeE9UTWdOall4VVRFNU9TQTJPREVnTWpBeklEWTRNbEV5TURVZ05qZ3pJREl4TkNBMk9ETklNakU1VVRJMk1DQTJPREVnTXpVMUlEWTRNVkV6T0RrZ05qZ3hJRFF4T0NBMk9ERlVORFl6SURZNE1sUTBPRE1nTmpneVVUVXdNQ0EyT0RJZ05UQXdJRFkzTkZFMU1EQWdOalk1SURRNU55QTJOakJSTkRrMklEWTFPQ0EwT1RZZ05qVTBWRFE1TlNBMk5EaFVORGt6SURZME5GUTBPVEFnTmpReFZEUTROaUEyTXpsVU5EYzVJRFl6T0ZRME56QWdOak0zVkRRMU5pQTJNemRSTkRFMklEWXpOaUEwTURVZ05qTTBWRE00TnlBMk1qTk1NekEySURNd05WRXpNRGNnTXpBMUlEUTVNQ0EwTkRsVU5qYzRJRFU1TjFFMk9USWdOakV4SURZNU1pQTJNakJSTmpreUlEWXpOU0EyTmpjZ05qTTNVVFkxTVNBMk16Y2dOalV4SURZME9GRTJOVEVnTmpVd0lEWTFOQ0EyTmpKVU5qVTVJRFkzTjFFMk5qSWdOamd5SURZM05pQTJPREpSTmpnd0lEWTRNaUEzTVRFZ05qZ3hWRGM1TVNBMk9EQlJPREUwSURZNE1DQTRNemtnTmpneFZEZzJPU0EyT0RKUk9EZzVJRFk0TWlBNE9Ea2dOamN5VVRnNE9TQTJOVEFnT0RneElEWTBNbEU0TnpnZ05qTTNJRGcyTWlBMk16ZFJOemczSURZek1pQTNNallnTlRnMlVUY3hNQ0ExTnpZZ05qVTJJRFV6TkZRMU5UWWdORFUxVERVd09TQTBNVGhNTlRFNElETTVObEUxTWpjZ016YzBJRFUwTmlBek1qbFVOVGd4SURJME5GRTJOVFlnTmpjZ05qWXhJRFl4VVRZMk15QTFPU0EyTmpZZ05UZFJOamd3SURRM0lEY3hOeUEwTmtnM016aFJOelEwSURNNElEYzBOQ0F6TjFRM05ERWdNVGxSTnpNM0lEWWdOek14SURCSU56SXdVVFk0TUNBeklEWXlOU0F6VVRVd015QXpJRFE0T0NBd1NEUTNPRkUwTnpJZ05pQTBOeklnT1ZRME56UWdNamRSTkRjNElEUXdJRFE0TUNBME0xUTBPVEVnTkRaSU5EazBVVFUwTkNBME5pQTFORFFnTnpGUk5UUTBJRGMxSURVeE55QXhOREZVTkRnMUlESXhOa3cwTWpjZ016VTBURE0xT1NBek1ERk1Namt4SURJME9Fd3lOamdnTVRVMVVUSTBOU0EyTXlBeU5EVWdOVGhSTWpRMUlEVXhJREkxTXlBME9WUXpNRE1nTkRaSU16TTBVVE0wTUNBek55QXpOREFnTXpWUk16UXdJREU1SURNek15QTFVVE15T0NBd0lETXhOeUF3VVRNeE5DQXdJREk0TUNBeFZERTRNQ0F5VVRFeE9DQXlJRGcxSURKVU5Ea2dNVkV6TVNBeElETXhJREV4VVRNeElERXpJRE0wSURJMVVUTTRJRFF4SURReUlEUXpWRFkxSURRMlVUa3lJRFEySURFeU5TQTBPVkV4TXprZ05USWdNVFEwSURZeFVURTBOeUEyTlNBeU1UWWdNek01VkRJNE5TQTJNamhhSWk4K1BIQmhkR2dnYVdROUlrMUtXQzB6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HpMVlJGV0MxSkxURkVORFF5SWlCa1BTSk5OelF3SURRek5WRTNOREFnTXpJd0lEWTNOaUF5TVROVU5URXhJRFF5VkRNd05DQXRNakpSTWpBM0lDMHlNaUF4TXpnZ016VlVOVEVnTWpBeFVUVXdJREl3T1NBMU1DQXlORFJSTlRBZ016UTJJRGs0SURRek9GUXlNamNnTmpBeFVUTTFNU0EzTURRZ05EYzJJRGN3TkZFMU1UUWdOekEwSURVeU5DQTNNRE5STmpJeElEWTRPU0EyT0RBZ05qRTNWRGMwTUNBME16VmFUVFl6TnlBME56WlJOak0zSURVMk5TQTFPVEVnTmpFMVZEUTNOaUEyTmpWUk16azJJRFkyTlNBek1qSWdOakExVVRJME1pQTFORElnTWpBd0lEUXlPRlF4TlRjZ01qRTJVVEUxTnlBeE1qWWdNakF3SURjelZETXhOQ0F4T1ZFME1EUWdNVGtnTkRnMUlEazRWRFl3T0NBek1UTlJOak0zSURRd09DQTJNemNnTkRjMldpSXZQanh3WVhSb0lHbGtQU0pOU2xndE15MVVSVmd0U1MweFJEUXpOaU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E5DQTJOVGtnTkRVMElEWTFNbFF6T0RJZ05qSTRWREk1T1NBMU56SlVNakkySURRM09WRXhPVFFnTkRJeUlERTNOU0F6TkRaVU1UVTJJREl5TWxFeE5UWWdNVEE0SURJek1pQTFPRkV5T0RBZ01qUWdNelV3SURJMFVUUTBNU0F5TkNBMU1USWdPVEpVTmpBMklESTBNRkUyTVRBZ01qVXpJRFl4TWlBeU5UVlVOakk0SURJMU4xRTJORGdnTWpVM0lEWTBPQ0F5TkRoUk5qUTRJREkwTXlBMk5EY2dNak01VVRZeE9DQXhNeklnTlRJeklEVTFWRE14T1NBdE1qSlJNakEySUMweU1pQXhNamdnTlROVU5UQWdNalV5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Wt0TVVRME5FWWlJR1E5SWswM015QTJORGRSTnpNZ05qVTNJRGMzSURZM01GUTRPU0EyT0ROUk9UQWdOamd6SURFMk1TQTJPRGhVTWpNMElEWTVORkV5TkRZZ05qazBJREkwTmlBMk9EVlVNakV5SURVME1sRXlNRFFnTlRBNElERTVOU0EwTnpKVU1UZ3dJRFF4T0V3eE56WWdNems1VVRFM05pQXpPVFlnTVRneUlEUXdNbEV5TXpFZ05EUXlJREk0TXlBME5ESlJNelExSURRME1pQXpPRE1nTXprMlZEUXlNaUF5T0RCUk5ESXlJREUyT1NBek5ETWdOemxVTVRjeklDMHhNVkV4TWpNZ0xURXhJRGd5SURJM1ZEUXdJREUxTUZZeE5UbFJOREFnTVRnd0lEUTRJREl4TjFRNU55QTBNVFJSTVRRM0lEWXhNU0F4TkRjZ05qSXpWREV3T1NBMk16ZFJNVEEwSURZek55QXhNREVnTmpNM1NEazJVVGcySURZek55QTRNeUEyTXpkVU56WWdOalF3VkRjeklEWTBOMXBOTXpNMklETXlOVll6TXpGUk16TTJJRFF3TlNBeU56VWdOREExVVRJMU9DQTBNRFVnTWpRd0lETTVOMVF5TURjZ016YzJWREU0TVNBek5USlVNVFl6SURNek1Fd3hOVGNnTXpJeVRERXpOaUF5TXpaUk1URTBJREUxTUNBeE1UUWdNVEUwVVRFeE5DQTJOaUF4TXpnZ05ESlJNVFUwSURJMklERTNPQ0F5TmxFeU1URWdNallnTWpRMUlEVTRVVEkzTUNBNE1TQXlPRFVnTVRFMFZETXhPQ0F5TVRsUk16TTJJREk1TVNBek16WWdNekkxV2lJdlBqeHdZWFJvSUdsa1BTSk5TbGd0TXk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E10VkVWWUxVa3RNVVEwTXpraUlHUTlJazAwT0NBeFVUTXhJREVnTXpFZ01URlJNekVnTVRNZ016UWdNalZSTXpnZ05ERWdORElnTkROVU5qVWdORFpST1RJZ05EWWdNVEkxSURRNVVURXpPU0ExTWlBeE5EUWdOakZSTVRRMklEWTJJREl4TlNBek5ESlVNamcxSURZeU1sRXlPRFVnTmpJNUlESTRNU0EyTWpsUk1qY3pJRFl6TWlBeU1qZ2dOak0wU0RFNU4xRXhPVEVnTmpRd0lERTVNU0EyTkRKVU1Ua3pJRFkxT1ZFeE9UY2dOamMySURJd015QTJPREJJTnpReVVUYzBPU0EyTnpZZ056UTVJRFkyT1ZFM05Ea2dOalkwSURjek5pQTFOVGRVTnpJeUlEUTBOMUUzTWpBZ05EUXdJRGN3TWlBME5EQklOamt3VVRZNE15QTBORFVnTmpneklEUTFNMUUyT0RNZ05EVTBJRFk0TmlBME56ZFVOamc1SURVek1GRTJPRGtnTlRZd0lEWTRNaUExTnpsVU5qWXpJRFl4TUZRMk1qWWdOakkyVkRVM05TQTJNek5VTlRBeklEWXpORWcwT0RCUk16azRJRFl6TXlBek9UTWdOak14VVRNNE9DQTJNamtnTXpnMklEWXlNMUV6T0RVZ05qSXlJRE0xTWlBME9USk1Nekl3SURNMk0wZ3pOelZSTXpjNElETTJNeUF6T1RnZ016WXpWRFF5TmlBek5qUlVORFE0SURNMk4xUTBOeklnTXpjMFZEUTRPU0F6T0RaUk5UQXlJRE01T0NBMU1URWdOREU1VkRVeU5DQTBOVGRVTlRJNUlEUTNOVkUxTXpJZ05EZ3dJRFUwT0NBME9EQklOVFl3VVRVMk55QTBOelVnTlRZM0lEUTNNRkUxTmpjZ05EWTNJRFV6TmlBek16bFVOVEF5SURJd04xRTFNREFnTWpBd0lEUTRNaUF5TURCSU5EY3dVVFEyTXlBeU1EWWdORFl6SURJeE1sRTBOak1nTWpFMUlEUTJPQ0F5TXpSVU5EY3pJREkzTkZFME56TWdNekF6SURRMU15QXpNVEJVTXpZMElETXhOMGd6TURsTU1qYzNJREU1TUZFeU5EVWdOallnTWpRMUlEWXdVVEkwTlNBME5pQXpNelFnTkRaSU16VTVVVE0yTlNBME1DQXpOalVnTXpsVU16WXpJREU1VVRNMU9TQTJJRE0xTXlBd1NETXpObEV5T1RVZ01pQXhPRFVnTWxFeE1qQWdNaUE0TmlBeVZEUTRJRE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PQ0lnZUd4cGJtczZhSEpsWmowaUkwMUtXQzB6TFZSRldDMUpMVEZFTkRNNElpOCtQQzluUGp4bklHUmhkR0V0Ylcxc0xXNXZaR1U5SW0xdklpQjBjbUZ1YzJadmNtMDlJblJ5WVc1emJHRjBaU2d4TURReExqZ3NNQ2tpUGp4MWMyVWdaR0YwWVMxalBTSXpSQ0lnZUd4cGJtczZhSEpsWmowaUkwMUtXQzB6TFZSRldDMU9MVE5FSWk4K1BDOW5QanhuSUdSaGRHRXRiVzFzTFc1dlpHVTlJbTFwSWlCMGNtRnVjMlp2Y20wOUluUnlZVzV6YkdGMFpTZ3lNRGszTGpZc01Da2lQangxYzJVZ1pHRjBZUzFqUFNJeFJEUTBSU0lnZUd4cGJtczZhSEpsWmowaUkwMUtXQzB6TFZSRldDMUpMVEZFTkRSRklpOCtQQzluUGp4bklHUmhkR0V0Ylcxc0xXNXZaR1U5SW0xcElpQjBjbUZ1YzJadmNtMDlJblJ5WVc1emJHRjBaU2d5TmpJMkxqWXNNQ2tpUGp4MWMyVWdaR0YwWVMxalBTSkVOeUlnZUd4cGJtczZhSEpsWmowaUkwMUtXQzB6TFZSRldDMUpMVVEzSWk4K1BDOW5QanhuSUdSaGRHRXRiVzFzTFc1dlpHVTlJbTF2SWlCMGNtRnVjMlp2Y20wOUluUnlZVzV6YkdGMFpTZ3pOREEwTGpZc01Da2lQangxYzJVZ1pHRjBZUzFqUFNJeU9DSWdlR3hwYm1zNmFISmxaajBpSTAxS1dDMHpMVlJGV0MxT0xUSTRJaTgrUEM5blBqeG5JR1JoZEdFdGJXMXNMVzV2WkdVOUltMXBJaUIwY21GdWMyWnZjbTA5SW5SeVlXNXpiR0YwWlNnek56a3pMallzTUNraVBqeDFjMlVnWkdGMFlTMWpQU0l4UkRRelJTSWdlR3hwYm1zNmFISmxaajBpSTAxS1dDMHpMVlJGV0MxSkxURkVORE5GSWk4K1BDOW5QanhuSUdSaGRHRXRiVzFzTFc1dlpHVTlJbTFwSWlCMGNtRnVjMlp2Y20wOUluUnlZVzV6YkdGMFpTZzBOamd5TGpZc01Da2lQangxYzJVZ1pHRjBZUzFqUFNJeFJEUXpSaUlnZUd4cGJtczZhSEpsWmowaUkwMUtXQzB6TFZSRldDMUpMVEZFTkROR0lpOCtQQzluUGp4bklHUmhkR0V0Ylcxc0xXNXZaR1U5SW0xcElpQjBjbUZ1YzJadmNtMDlJblJ5WVc1emJHRjBaU2cxTXpZekxqWXNNQ2tpUGp4MWMyVWdaR0YwWVMxalBTSXhSRFEwTWlJZ2VHeHBibXM2YUhKbFpqMGlJMDFLV0MwekxWUkZXQzFKTFRGRU5EUXlJaTgrUEM5blBqeG5JR1JoZEdFdGJXMXNMVzV2WkdVOUltMXBJaUIwY21GdWMyWnZjbTA5SW5SeVlXNXpiR0YwWlNnMk1USTJMallzTUNraVBqeDFjMlVnWkdGMFlTMWpQU0l4UkRRek5pSWdlR3hwYm1zNmFISmxaajBpSTAxS1dDMHpMVlJGV0MxSkxURkVORE0ySWk4K1BDOW5QanhuSUdSaGRHRXRiVzFzTFc1dlpHVTlJbTF6ZFhBaUlIUnlZVzV6Wm05eWJUMGlkSEpoYm5Oc1lYUmxLRFk0T0RZdU5pd3dLU0krUEdjZ1pHRjBZUzF0Yld3dGJtOWtaVDBpYlc4aVBqeDFjMlVnWkdGMFlTMWpQU0l5T1NJZ2VHeHBibXM2YUhKbFpqMGlJMDFLV0MwekxWUkZXQzFPTFRJNUlpOCtQQzluUGp4bklHUmhkR0V0Ylcxc0xXNXZaR1U5SWxSbFdFRjBiMjBpSUhSeVlXNXpabTl5YlQwaWRISmhibk5zWVhSbEtEUXlNaXcwTVRNcElITmpZV3hsS0RBdU56QTNLU0lnWkdGMFlTMXRhbmd0ZEdWNFkyeGhjM005SWs5U1JDSStQR2NnWkdGMFlTMXRiV3d0Ym05a1pUMGliV2tpUGp4MWMyVWdaR0YwWVMxalBTSXhSRFEwUmlJZ2VHeHBibXM2YUhKbFpqMGlJMDFLV0MwekxWUkZXQzFKTFRGRU5EUkdJaTgrUEM5blBqd3ZaejQ4TDJjK1BHY2daR0YwWVMxdGJXd3RibTlrWlQwaWJXa2lJSFJ5WVc1elptOXliVDBpZEhKaGJuTnNZWFJsS0RjMk5qRXVPU3d3S1NJK1BIVnpaU0JrWVhSaExXTTlJa1EzSWlCNGJHbHVhenBvY21WbVBTSWpUVXBZTFRNdFZFVllMVWt0UkRjaUx6NDhMMmMrUEdjZ1pHRjBZUzF0Yld3dGJtOWtaVDBpYldraUlIUnlZVzV6Wm05eWJUMGlkSEpoYm5Oc1lYUmxLRGcwTXprdU9Td3dLU0krUEhWelpTQmtZWFJoTFdNOUlqRkVORE00SWlCNGJHbHVhenBvY21WbVBTSWpUVXBZTFRNdFZFVllMVWt0TVVRME16Z2lMejQ4TDJjK1BHY2daR0YwWVMxdGJXd3RibTlrWlQwaWJXa2lJSFJ5WVc1elptOXliVDBpZEhKaGJuTnNZWFJsS0RreU1ETXVPU3d3S1NJK1BIVnpaU0JrWVhSaExXTTlJakZFTkRNMElpQjRiR2x1YXpwb2NtVm1QU0lqVFVwWUxUTXRWRVZZTFVrdE1VUTBNelFpTHo0OEwyYytQR2NnWkdGMFlTMXRiV3d0Ym05a1pUMGliV2tpSUhSeVlXNXpabTl5YlQwaWRISmhibk5zWVhSbEtEazVOVE11T1N3d0tTSStQSFZ6WlNCa1lYUmhMV005SWpGRU5ETTVJaUI0YkdsdWF6cG9jbVZtUFNJalRVcFlMVE10VkVWWUxVa3RNVVEwTXpraUx6NDhMMmMrUEM5blBqd3ZaejQ4TDNOMlp6ND0iLAoJIlJlYWxWaWV3U2l6ZUpzb24iIDogIntcImhlaWdodFwiOjQxMC43MTQzMDIwNjI5ODgzLFwid2lkdGhcIjozNzY3Ljg1NzA1NTY2NDA2MjV9Igp9Cg=="/>
    </extobj>
    <extobj name="2384804F-3998-4D57-9195-F3826E402611-6">
      <extobjdata type="2384804F-3998-4D57-9195-F3826E402611" data="ewoJIkltZ1NldHRpbmdKc29uIiA6ICJ7XCJoZWlnaHRcIjoxNi45NjQyODU3MTQyODU3MSxcIndpZHRoXCI6NzkuNDY0Mjg1NzE0Mjg1NzF9IiwKCSJMYXRleCIgOiAiVD1jw5dFXntkfVxuIiwKCSJMYXRleEltZ0Jhc2U2NCIgOiAiUEhOMlp5QjRiV3h1Y3owaWFIUjBjRG92TDNkM2R5NTNNeTV2Y21jdk1qQXdNQzl6ZG1jaUlIZHBaSFJvUFNJeE1DNHlNVFJsZUNJZ2FHVnBaMmgwUFNJeUxqSXpaWGdpSUhKdmJHVTlJbWx0WnlJZ1ptOWpkWE5oWW14bFBTSm1ZV3h6WlNJZ2RtbGxkMEp2ZUQwaU1DQXRPVEF6TGpjZ05EVXhOQzQySURrNE5TNDNJaUI0Yld4dWN6cDRiR2x1YXowaWFIUjBjRG92TDNkM2R5NTNNeTV2Y21jdk1UazVPUzk0YkdsdWF5SWdZWEpwWVMxb2FXUmtaVzQ5SW5SeWRXVWlJSE4wZVd4bFBTSjJaWEowYVdOaGJDMWhiR2xuYmpvZ0xUQXVNVGcyWlhnN0lHMWhlQzEzYVdSMGFEb2dPVGdsT3lJK1BHUmxabk0rUEhCaGRHZ2dhV1E5SWsxS1dDMHlMVlJGV0MxSkxURkVORFEzSWlCa1BTSk5OREFnTkRNM1VUSXhJRFF6TnlBeU1TQTBORFZSTWpFZ05EVXdJRE0zSURVd01WUTNNU0EyTURKTU9EZ2dOalV4VVRreklEWTJPU0F4TURFZ05qYzNTRFUyT1VnMk5UbFJOamt4SURZM055QTJPVGNnTmpjMlZEY3dOQ0EyTmpkUk56QTBJRFkyTVNBMk9EY2dOVFV6VkRZMk9DQTBORFJSTmpZNElEUXpOeUEyTkRrZ05ETTNVVFkwTUNBME16Y2dOak0zSURRek4xUTJNekVnTkRReVREWXlPU0EwTkRWUk5qSTVJRFExTVNBMk16VWdORGt3VkRZME1TQTFOVEZSTmpReElEVTROaUEyTWpnZ05qQTBWRFUzTXlBMk1qbFJOVFk0SURZek1DQTFNVFVnTmpNeFVUUTJPU0EyTXpFZ05EVTNJRFl6TUZRME16a2dOakl5VVRRek9DQTJNakVnTXpZNElETTBNMVF5T1RnZ05qQlJNams0SURRNElETTROaUEwTmxFME1UZ2dORFlnTkRJM0lEUTFWRFF6TmlBek5sRTBNellnTXpFZ05ETXpJREl5VVRReU9TQTBJRFF5TkNBeFREUXlNaUF3VVRReE9TQXdJRFF4TlNBd1VUUXhNQ0F3SURNMk15QXhWREl5T0NBeVVUazVJRElnTmpRZ01FZzBPVkUwTXlBMklEUXpJRGxVTkRVZ01qZFJORGtnTkRBZ05UVWdORFpJT0ROSU9UUlJNVGMwSURRMklERTRPU0ExTlZFeE9UQWdOVFlnTVRreElEVTJVVEU1TmlBMU9TQXlNREVnTnpaVU1qUXhJREl6TTFFeU5UZ2dNekF4SURJMk9TQXpORFJSTXpNNUlEWXhPU0F6TXprZ05qSTFVVE16T1NBMk16QWdNekV3SURZek1FZ3lOemxSTWpFeUlEWXpNQ0F4T1RFZ05qSTBVVEUwTmlBMk1UUWdNVEl4SURVNE0xUTJOeUEwTmpkUk5qQWdORFExSURVM0lEUTBNVlEwTXlBME16ZElOREJ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kxVVJWZ3RTUz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JdFZFVllMVWt0TVVRME16Z2lJR1E5SWswME9USWdNakV6VVRRM01pQXlNVE1nTkRjeUlESXlObEUwTnpJZ01qTXdJRFEzTnlBeU5UQlVORGd5SURJNE5WRTBPRElnTXpFMklEUTJNU0F6TWpOVU16WTBJRE16TUVnek1USlJNekV4SURNeU9DQXlOemNnTVRreVZESTBNeUExTWxFeU5ETWdORGdnTWpVMElEUTRWRE16TkNBME5sRTBNamdnTkRZZ05EVTRJRFE0VkRVeE9DQTJNVkUxTmpjZ056Y2dOVGs1SURFeE4xUTJOekFnTWpRNFVUWTRNQ0F5TnpBZ05qZ3pJREkzTWxFMk9UQWdNamMwSURZNU9DQXlOelJSTnpFNElESTNOQ0EzTVRnZ01qWXhVVFl4TXlBM0lEWXdPQ0F5VVRZd05TQXdJRE15TWlBd1NERXpNMUV6TVNBd0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FOMUUzTmpRZ05qYzJJRGMyTkNBMk5qbFJOelkwSURZMk5DQTNOVEVnTlRVM1ZEY3pOeUEwTkRkUk56TTFJRFEwTUNBM01UY2dORFF3U0Rjd05WRTJPVGdnTkRRMUlEWTVPQ0EwTlROTU56QXhJRFEzTmxFM01EUWdOVEF3SURjd05DQTFNamhSTnpBMElEVTFPQ0EyT1RjZ05UYzRWRFkzT0NBMk1EbFVOalF6SURZeU5WUTFPVFlnTmpNeVZEVXpNaUEyTXpSSU5EZzFVVE01TnlBMk16TWdNemt5SURZek1WRXpPRGdnTmpJNUlETTROaUEyTWpKUk16ZzFJRFl4T1NBek5UVWdORGs1VkRNeU5DQXpOemRSTXpRM0lETTNOaUF6TnpJZ016YzJTRE01T0ZFME5qUWdNemMySURRNE9TQXpPVEZVTlRNMElEUTNNbEUxTXpnZ05EZzRJRFUwTUNBME9UQlVOVFUzSURRNU0xRTFOaklnTkRreklEVTJOU0EwT1ROVU5UY3dJRFE1TWxRMU56SWdORGt4VkRVM05DQTBPRGRVTlRjM0lEUTRNMHcxTkRRZ016VXhVVFV4TVNBeU1UZ2dOVEE0SURJeE5sRTFNRFVnTWpFeklEUTVNaUF5TVROYUlpOC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wTnlJZ2VHeHBibXM2YUhKbFpqMGlJMDFLV0MweUxWUkZXQzFKTFRGRU5EUTNJaTgrUEM5blBqeG5JR1JoZEdFdGJXMXNMVzV2WkdVOUltMXZJaUIwY21GdWMyWnZjbTA5SW5SeVlXNXpiR0YwWlNnNU9ERXVPQ3d3S1NJK1BIVnpaU0JrWVhSaExXTTlJak5FSWlCNGJHbHVhenBvY21WbVBTSWpUVXBZTFRJdFZFVllMVTR0TTBRaUx6NDhMMmMrUEdjZ1pHRjBZUzF0Yld3dGJtOWtaVDBpYldraUlIUnlZVzV6Wm05eWJUMGlkSEpoYm5Oc1lYUmxLREl3TXpjdU5pd3dLU0krUEhWelpTQmtZWFJoTFdNOUlqRkVORFV3SWlCNGJHbHVhenBvY21WbVBTSWpUVXBZTFRJdFZFVllMVWt0TVVRME5UQWlMejQ4TDJjK1BHY2daR0YwWVMxdGJXd3RibTlrWlQwaWJXa2lJSFJ5WVc1elptOXliVDBpZEhKaGJuTnNZWFJsS0RJME56QXVOaXd3S1NJK1BIVnpaU0JrWVhSaExXTTlJa1EzSWlCNGJHbHVhenBvY21WbVBTSWpUVXBZTFRJdFZFVllMVWt0UkRjaUx6NDhMMmMrUEdjZ1pHRjBZUzF0Yld3dGJtOWtaVDBpYlhOMWNDSWdkSEpoYm5ObWIzSnRQU0owY21GdWMyeGhkR1VvTXpJME9DNDJMREFwSWo0OFp5QmtZWFJoTFcxdGJDMXViMlJsUFNKdGFTSStQSFZ6WlNCa1lYUmhMV005SWpGRU5ETTRJaUI0YkdsdWF6cG9jbVZtUFNJalRVcFlMVEl0VkVWWUxVa3RNVVEwTXpnaUx6NDhMMmMrUEdjZ1pHRjBZUzF0Yld3dGJtOWtaVDBpVkdWWVFYUnZiU0lnZEhKaGJuTm1iM0p0UFNKMGNtRnVjMnhoZEdVb09EUTRMak1zTkRFektTQnpZMkZzWlNnd0xqY3dOeWtpSUdSaGRHRXRiV3A0TFhSbGVHTnNZWE56UFNKUFVrUWlQanhuSUdSaGRHRXRiVzFzTFc1dlpHVTlJbTFwSWo0OGRYTmxJR1JoZEdFdFl6MGlNVVEwTlRFaUlIaHNhVzVyT21oeVpXWTlJaU5OU2xndE1pMVVSVmd0U1MweFJEUTFNU0l2UGp3dlp6NDhMMmMrUEM5blBqd3ZaejQ4TDJjK1BDOXpkbWMrIiwKCSJSZWFsVmlld1NpemVKc29uIiA6ICJ7XCJoZWlnaHRcIjozMzkuMjg1Njk3OTM3MDExNyxcIndpZHRoXCI6MTU4OS4yODU3MzYwODM5ODQ0fSIKfQo="/>
    </extobj>
    <extobj name="2384804F-3998-4D57-9195-F3826E402611-7">
      <extobjdata type="2384804F-3998-4D57-9195-F3826E402611" data="ewoJIkltZ1NldHRpbmdKc29uIiA6ICJ7XCJoZWlnaHRcIjoxOS42NDI4NTcxNDI4NTcxNDIsXCJ3aWR0aFwiOjI0MC4xNzg1NzE0Mjg1NzE0Mn0iLAoJIkxhdGV4IiA6ICJFID0gMi40ICogKDI1KV57MS4wNX0gPSA2OC4wMiAoUE0pIiwKCSJMYXRleEltZ0Jhc2U2NCIgOiAiUEhOMlp5QjRiV3h1Y3owaWFIUjBjRG92TDNkM2R5NTNNeTV2Y21jdk1qQXdNQzl6ZG1jaUlIZHBaSFJvUFNJek1DNDRNemRsZUNJZ2FHVnBaMmgwUFNJeUxqVTJOV1Y0SWlCeWIyeGxQU0pwYldjaUlHWnZZM1Z6WVdKc1pUMGlabUZzYzJVaUlIWnBaWGRDYjNnOUlqQWdMVGc0TXk0NUlERXpOakk1TGpnZ01URXpNeTQ1SWlCNGJXeHVjenA0YkdsdWF6MGlhSFIwY0RvdkwzZDNkeTUzTXk1dmNtY3ZNVGs1T1M5NGJHbHVheUlnWVhKcFlTMW9hV1JrWlc0OUluUnlkV1VpSUhOMGVXeGxQU0oyWlhKMGFXTmhiQzFoYkdsbmJqb2dMVEF1TlRZMlpYZzdJRzFoZUMxM2FXUjBhRG9nT1RnbE95SStQR1JsWm5NK1BIQmhkR2dnYVdROUlrMUtXQzB4TkMxVVJWZ3RTUzB4UkRRek9DSWdaRDBpVFRRNU1pQXlNVE5STkRjeUlESXhNeUEwTnpJZ01qSTJVVFEzTWlBeU16QWdORGMzSURJMU1GUTBPRElnTWpnMVVUUTRNaUF6TVRZZ05EWXhJRE15TTFRek5qUWdNek13U0RNeE1sRXpNVEVnTXpJNElESTNOeUF4T1RKVU1qUXpJRFV5VVRJME15QTBPQ0F5TlRRZ05EaFVNek0wSURRMlVUUXlPQ0EwTmlBME5UZ2dORGhVTlRFNElEWXhVVFUyTnlBM055QTFPVGtnTVRFM1ZEWTNNQ0F5TkRoUk5qZ3dJREkzTUNBMk9ETWdNamN5VVRZNU1DQXlOelFnTmprNElESTNORkUzTVRnZ01qYzBJRGN4T0NBeU5qRlJOakV6SURjZ05qQTRJREpSTmpBMUlEQWdNekl5SURCSU1UTXpVVE14SURBZ016RWdNVEZSTXpFZ01UTWdNelFnTWpWUk16Z2dOREVnTkRJZ05ETlVOalVnTkRaUk9USWdORFlnTVRJMUlEUTVVVEV6T1NBMU1pQXhORFFnTmpGUk1UUTJJRFkySURJeE5TQXpOREpVTWpnMUlEWXlNbEV5T0RVZ05qSTVJREk0TVNBMk1qbFJNamN6SURZek1pQXlNamdnTmpNMFNERTVOMUV4T1RFZ05qUXdJREU1TVNBMk5ESlVNVGt6SURZMU9WRXhPVGNnTmpjMklESXdNeUEyT0RCSU56VTNVVGMyTkNBMk56WWdOelkwSURZMk9WRTNOalFnTmpZMElEYzFNU0ExTlRkVU56TTNJRFEwTjFFM016VWdORFF3SURjeE55QTBOREJJTnpBMVVUWTVPQ0EwTkRVZ05qazRJRFExTTB3M01ERWdORGMyVVRjd05DQTFNREFnTnpBMElEVXlPRkUzTURRZ05UVTRJRFk1TnlBMU56aFVOamM0SURZd09WUTJORE1nTmpJMVZEVTVOaUEyTXpKVU5UTXlJRFl6TkVnME9EVlJNemszSURZek15QXpPVElnTmpNeFVUTTRPQ0EyTWprZ016ZzJJRFl5TWxFek9EVWdOakU1SURNMU5TQTBPVGxVTXpJMElETTNOMUV6TkRjZ016YzJJRE0zTWlBek56WklNems0VVRRMk5DQXpOellnTkRnNUlETTVNVlExTXpRZ05EY3lVVFV6T0NBME9EZ2dOVFF3SURRNU1GUTFOVGNnTkRrelVUVTJNaUEwT1RNZ05UWTFJRFE1TTFRMU56QWdORGt5VkRVM01pQTBPVEZVTlRjMElEUTROMVExTnpjZ05EZ3pURFUwTkNBek5URlJOVEV4SURJeE9DQTFNRGdnTWpFMlVUVXdOU0F5TVRNZ05Ea3lJREl4TTFvaUx6NDhjR0YwYUNCcFpEMGlUVXBZTFRF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U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RTBMVlJGV0MxT0xUSkZJaUJrUFNKTk56Z2dOakJSTnpnZ09EUWdPVFVnTVRBeVZERXpPQ0F4TWpCUk1UWXlJREV5TUNBeE9EQWdNVEEwVkRFNU9TQTJNVkV4T1RrZ016WWdNVGd5SURFNFZERXpPU0F3VkRrMklERTNWRGM0SURZd1dpSXZQanh3WVhSb0lHbGtQU0pOU2xndE1UUXRWRVZZTFU0dE16UWlJR1E5SWswME5qSWdNRkUwTkRRZ015QXpNek1nTTFFeU1UY2dNeUF4T1RrZ01FZ3hPVEJXTkRaSU1qSXhVVEkwTVNBME5pQXlORGdnTkRaVU1qWTFJRFE0VkRJM09TQTFNMVF5T0RZZ05qRlJNamczSURZeklESTROeUF4TVRWV01UWTFTREk0VmpJeE1Vd3hOemtnTkRReVVUTXpNaUEyTnpRZ016TTBJRFkzTlZFek16WWdOamMzSURNMU5TQTJOemRJTXpjelRETTNPU0EyTnpGV01qRXhTRFEzTVZZeE5qVklNemM1VmpFeE5GRXpOemtnTnpNZ016YzVJRFkyVkRNNE5TQTFORkV6T1RNZ05EY2dORFF5SURRMlNEUTNNVll3U0RRMk1scE5Namt6SURJeE1WWTFORFZNTnpRZ01qRXlUREU0TXlBeU1URklNamt6V2lJdlBqeHdZWFJvSUdsa1BTSk5TbGd0TVRRdFZFVllMVTR0TWpJeE55SWdaRDBpVFRJeU9TQXlPRFpSTWpFMklEUXlNQ0F5TVRZZ05ETTJVVEl4TmlBME5UUWdNalF3SURRMk5GRXlOREVnTkRZMElESTBOU0EwTmpSVU1qVXhJRFEyTlZFeU5qTWdORFkwSURJM015QTBOVFpVTWpneklEUXpObEV5T0RNZ05ERTVJREkzTnlBek5UWlVNamN3SURJNE5rd3pNamdnTXpJNFVUTTROQ0F6TmprZ016ZzVJRE0zTWxRek9Ua2dNemMxVVRReE1pQXpOelVnTkRJeklETTJOVlEwTXpVZ016TTRVVFF6TlNBek1qVWdOREkxSURNeE5WRTBNakFnTXpFeUlETTFOeUF5T0RKVU1qZzVJREkxTUV3ek5UVWdNakU1VERReU5TQXhPRFJSTkRNMElERTNOU0EwTXpRZ01UWXhVVFF6TkNBeE5EWWdOREkxSURFek5sUTBNREVnTVRJMVVUTTVNeUF4TWpVZ016Z3pJREV6TVZRek1qZ2dNVGN4VERJM01DQXlNVE5STWpneklEYzVJREk0TXlBMk0xRXlPRE1nTlRNZ01qYzJJRFEwVkRJMU1DQXpOVkV5TXpFZ016VWdNakkwSURRMFZESXhOaUEyTTFFeU1UWWdPREFnTWpJeUlERTBNMVF5TWprZ01qRXpUREUzTVNBeE56RlJNVEUxSURFek1DQXhNVEFnTVRJM1VURXdOaUF4TWpRZ01UQXdJREV5TkZFNE55QXhNalFnTnpZZ01UTTBWRFkwSURFMk1WRTJOQ0F4TmpZZ05qUWdNVFk1VkRZM0lERTNOVlEzTWlBeE9ERlVPREVnTVRnNFZEazBJREU1TlZReE1UTWdNakEwVkRFek9DQXlNVFZVTVRjd0lESXpNRlF5TVRBZ01qVXdURGMwSURNeE5WRTJOU0F6TWpRZ05qVWdNek00VVRZMUlETTFNeUEzTkNBek5qTlVPVGdnTXpjMFVURXdOaUF6TnpRZ01URTJJRE0yT0ZReE56RWdNekk0VERJeU9TQXlPRFphSWk4K1BIQmhkR2dnYVdROUlrMUtXQzB4Tk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VFF0VkVWWUxVNHRNelVpSUdROUlrMHhOalFnTVRVM1VURTJOQ0F4TXpNZ01UUTRJREV4TjFReE1Ea2dNVEF4U0RFd01sRXhORGdnTWpJZ01qSTBJREl5VVRJNU5DQXlNaUF6TWpZZ09ESlJNelExSURFeE5TQXpORFVnTWpFd1VUTTBOU0F6TVRNZ016RTRJRE0wT1ZFeU9USWdNemd5SURJMk1DQXpPREpJTWpVMFVURTNOaUF6T0RJZ01UTTJJRE14TkZFeE16SWdNekEzSURFeU9TQXpNRFpVTVRFMElETXdORkU1TnlBek1EUWdPVFVnTXpFd1VUa3pJRE14TkNBNU15QTBPRFZXTmpFMFVUa3pJRFkyTkNBNU9DQTJOalJSTVRBd0lEWTJOaUF4TURJZ05qWTJVVEV3TXlBMk5qWWdNVEl6SURZMU9GUXhOemdnTmpReVZESTFNeUEyTXpSUk16STBJRFl6TkNBek9Ea2dOall5VVRNNU55QTJOallnTkRBeUlEWTJObEUwTVRBZ05qWTJJRFF4TUNBMk5EaFdOak0xVVRNeU9DQTFNemdnTWpBMUlEVXpPRkV4TnpRZ05UTTRJREUwT1NBMU5EUk1NVE01SURVME5sWXpOelJSTVRVNElETTRPQ0F4TmprZ016azJWREl3TlNBME1USlVNalUySURReU1GRXpNemNnTkRJd0lETTVNeUF6TlRWVU5EUTVJREl3TVZFME5Ea2dNVEE1SURNNE5TQTBORlF5TWprZ0xUSXlVVEUwT0NBdE1qSWdPVGtnTXpKVU5UQWdNVFUwVVRVd0lERTNPQ0EyTVNBeE9USlVPRFFnTWpFd1ZERXdOeUF5TVRSUk1UTXlJREl4TkNBeE5EZ2dNVGszVkRFMk5DQXhOVGRhSWk4K1BIQmhkR2dnYVdROUlrMUtXQzB4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ME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Uw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VRRdFZFVllMVTR0TXpZaUlHUTlJazAwTWlBek1UTlJORElnTkRjMklERXlNeUExTnpGVU16QXpJRFkyTmxFek56SWdOalkySURRd01pQTJNekJVTkRNeUlEVTFNRkUwTXpJZ05USTFJRFF4T0NBMU1UQlVNemM1SURRNU5WRXpOVFlnTkRrMUlETTBNU0ExTURsVU16STJJRFUwT0ZFek1qWWdOVGt5SURNM015QTJNREZSTXpVeElEWXlNeUF6TVRFZ05qSTJVVEkwTUNBMk1qWWdNVGswSURVMk5sRXhORGNnTlRBd0lERTBOeUF6TmpSTU1UUTRJRE0yTUZFeE5UTWdNelkySURFMU5pQXpOek5STVRrM0lEUXpNeUF5TmpNZ05ETXpTREkyTjFFek1UTWdORE16SURNME9DQTBNVFJSTXpjeUlEUXdNQ0F6T1RZZ016YzBWRFF6TlNBek1UZFJORFUySURJMk9DQTBOVFlnTWpFd1ZqRTVNbEUwTlRZZ01UWTVJRFExTVNBeE5EbFJORFF3SURrd0lETTROeUF6TkZReU5UTWdMVEl5VVRJeU5TQXRNaklnTVRrNUlDMHhORlF4TkRNZ01UWlVPVElnTnpWVU5UWWdNVGN5VkRReUlETXhNMXBOTWpVM0lETTVOMUV5TWpjZ016azNJREl3TlNBek9EQlVNVGN4SURNek5WUXhOVFFnTWpjNFZERTBPQ0F5TVRaUk1UUTRJREV6TXlBeE5qQWdPVGRVTVRrNElETTVVVEl5TWlBeU1TQXlOVEVnTWpGUk16QXlJREl4SURNeU9TQTFPVkV6TkRJZ056Y2dNelEzSURFd05GUXpOVElnTWpBNVVUTTFNaUF5T0RrZ016UTNJRE14TmxRek1qa2dNell4VVRNd01pQXpPVGNnTWpVM0lETTVOMW9pTHo0OGNHRjBhQ0JwWkQwaVRVcFlMVEUwTFZSRldDMU9MVE00SWlCa1BTSk5OekFnTkRFM1ZEY3dJRFE1TkZReE1qUWdOakU0VkRJME9DQTJOalpSTXpFNUlEWTJOaUF6TnpRZ05qSTBWRFF5T1NBMU1UVlJOREk1SURRNE5TQTBNVGdnTkRVNVZETTVNaUEwTVRkVU16WXhJRE00T1ZRek16VWdNemN4VkRNeU5DQXpOak5NTXpNNElETTFORkV6TlRJZ016UTBJRE0yTmlBek16UlVNemd5SURNeU0xRTBOVGNnTWpZMElEUTFOeUF4TnpSUk5EVTNJRGsxSURNNU9TQXpOMVF5TkRrZ0xUSXlVVEUxT1NBdE1qSWdNVEF4SURJNVZEUXpJREUxTlZFME15QXlOak1nTVRjeUlETXpOVXd4TlRRZ016UTRVVEV6TXlBek5qRWdNVEkzSURNMk9GRTNNQ0EwTVRjZ056QWdORGswV2sweU9EWWdNemcyVERJNU1pQXpPVEJSTWprNElETTVOQ0F6TURFZ016azJWRE14TVNBME1ETlVNekl6SURReE0xUXpNelFnTkRJMVZETTBOU0EwTXpoVU16VTFJRFExTkZRek5qUWdORGN4VkRNMk9TQTBPVEZVTXpjeElEVXhNMUV6TnpFZ05UVTJJRE0wTWlBMU9EWlVNamMxSURZeU5GRXlOamdnTmpJMUlESTBNaUEyTWpWUk1qQXhJRFl5TlNBeE5qVWdOVGs1VkRFeU9DQTFNelJSTVRJNElEVXhNU0F4TkRFZ05Ea3lWREUyTnlBME5qTlVNakUzSURRek1WRXlNalFnTkRJMklESXlPQ0EwTWpSTU1qZzJJRE00TmxwTk1qVXdJREl4VVRNd09DQXlNU0F6TlRBZ05UVlVNemt5SURFek4xRXpPVElnTVRVMElETTROeUF4TmpsVU16YzFJREU1TkZRek5UTWdNakUyVkRNek1DQXlNelJVTXpBeElESTFNMVF5TnpRZ01qY3dVVEkyTUNBeU56a2dNalEwSURJNE9WUXlNVGdnTXpBMlRESXhNQ0F6TVRGUk1qQTBJRE14TVNBeE9ERWdNamswVkRFek15QXlNemxVTVRBM0lERTFOMUV4TURjZ09UZ2dNVFV3SURZd1ZESTFNQ0F5TVZvaUx6NDhjR0YwYUNCcFpEMGlUVXBZTFRFMExWUkZXQzFKTFRGRU5EUXpJaUJrUFNKTk1qZzNJRFl5T0ZFeU9EY2dOak0xSURJek1DQTJNemRSTWpBMklEWXpOeUF4T1RrZ05qTTRWREU1TWlBMk5EaFJNVGt5SURZME9TQXhPVFFnTmpVNVVUSXdNQ0EyTnprZ01qQXpJRFk0TVZRek9UY2dOamd6VVRVNE55QTJPRElnTmpBd0lEWTRNRkUyTmpRZ05qWTVJRGN3TnlBMk16RlVOelV4SURVek1GRTNOVEVnTkRVeklEWTROU0F6T0RsUk5qRTJJRE15TVNBMU1EY2dNekF6VVRVd01DQXpNRElnTkRBeUlETXdNVWd6TURkTU1qYzNJREU0TWxFeU5EY2dOallnTWpRM0lEVTVVVEkwTnlBMU5TQXlORGdnTlRSVU1qVTFJRFV3VkRJM01pQTBPRlF6TURVZ05EWklNek0yVVRNME1pQXpOeUF6TkRJZ016VlJNelF5SURFNUlETXpOU0ExVVRNek1DQXdJRE14T1NBd1VUTXhOaUF3SURJNE1pQXhWREU0TWlBeVVURXlNQ0F5SURnM0lESlVOVEVnTVZFek15QXhJRE16SURFeFVUTXpJREV6SURNMklESTFVVFF3SURReElEUTBJRFF6VkRZM0lEUTJVVGswSURRMklERXlOeUEwT1ZFeE5ERWdOVElnTVRRMklEWXhVVEUwT1NBMk5TQXlNVGdnTXpNNVZESTROeUEyTWpoYVRUWTBOU0ExTlRSUk5qUTFJRFUyTnlBMk5ETWdOVGMxVkRZek5DQTFPVGRVTmpBNUlEWXhPVlExTmpBZ05qTTFVVFUxTXlBMk16WWdORGd3SURZek4xRTBOak1nTmpNM0lEUTBOU0EyTXpkVU5ERTJJRFl6TmxRME1EUWdOak0yVVRNNU1TQTJNelVnTXpnMklEWXlOMUV6T0RRZ05qSXhJRE0yTnlBMU5UQlVNek15SURReE1sUXpNVFFnTXpRMFVUTXhOQ0F6TkRJZ016azFJRE0wTWtnME1EZElORE13VVRVME1pQXpORElnTlRrd0lETTVNbEUyTVRjZ05ERTVJRFl6TVNBME56RlVOalExSURVMU5Gb2lMejQ4Y0dGMGFDQnBaRDBpVFVwWUxURTBMVlJGV0MxSkxURkVORFF3SWlCa1BTSk5Namc1SURZeU9WRXlPRGtnTmpNMUlESXpNaUEyTXpkUk1qQTRJRFl6TnlBeU1ERWdOak00VkRFNU5DQTJORGhSTVRrMElEWTBPU0F4T1RZZ05qVTVVVEU1TnlBMk5qSWdNVGs0SURZMk5sUXhPVGtnTmpjeFZESXdNU0EyTnpaVU1qQXpJRFkzT1ZReU1EY2dOamd4VkRJeE1pQTJPRE5VTWpJd0lEWTRNMVF5TXpJZ05qZzBVVEl6T0NBMk9EUWdNall5SURZNE5GUXpNRGNnTmpnelVUTTROaUEyT0RNZ016azRJRFk0TTFRME1UUWdOamM0VVRReE5TQTJOelFnTkRVeElETTVOa3cwT0RjZ01URTNURFV4TUNBeE5UUlJOVE0wSURFNU1DQTFOelFnTWpVMFZEWTJNaUF6T1RSUk9ETTNJRFkzTXlBNE16a2dOamMxVVRnME1DQTJOellnT0RReUlEWTNPRlE0TkRZZ05qZ3hURGcxTWlBMk9ETklPVFE0VVRrMk5TQTJPRE1nT1RnNElEWTRNMVF4TURFM0lEWTRORkV4TURVeElEWTROQ0F4TURVeElEWTNNMUV4TURVeElEWTJPQ0F4TURRNElEWTFObFF4TURRMUlEWTBNMUV4TURReElEWXpOeUF4TURBNElEWXpOMUU1TmpnZ05qTTJJRGsxTnlBMk16UlVPVE01SURZeU0xRTVNellnTmpFNElEZzJOeUF6TkRCVU56azNJRFU1VVRjNU55QTFOU0EzT1RnZ05UUlVPREExSURVd1ZEZ3lNaUEwT0ZRNE5UVWdORFpJT0RnMlVUZzVNaUF6TnlBNE9USWdNelZST0RreUlERTVJRGc0TlNBMVVUZzRNQ0F3SURnMk9TQXdVVGcyTkNBd0lEZ3lPQ0F4VkRjek5pQXlVVFkzTlNBeUlEWTBOQ0F5VkRZd09TQXhVVFU1TWlBeElEVTVNaUF4TVZFMU9USWdNVE1nTlRrMElESTFVVFU1T0NBME1TQTJNRElnTkROVU5qSTFJRFEyVVRZMU1pQTBOaUEyT0RVZ05EbFJOams1SURVeUlEY3dOQ0EyTVZFM01EWWdOalVnTnpReUlESXdOMVE0TVRNZ05Ea3dWRGcwT0NBMk16Rk1OalUwSURNeU1sRTBOVGdnTVRBZ05EVXpJRFZSTkRVeElEUWdORFE1SUROUk5EUTBJREFnTkRNeklEQlJOREU0SURBZ05ERTFJRGRSTkRFeklERXhJRE0zTkNBek1UZE1Nek0xSURZeU5Fd3lOamNnTXpVMFVUSXdNQ0E0T0NBeU1EQWdOemxSTWpBMklEUTJJREkzTWlBME5rZ3lPREpSTWpnNElEUXhJREk0T1NBek4xUXlPRFlnTVRsUk1qZ3lJRE1nTWpjNElERlJNamMwSURBZ01qWTNJREJSTWpZMUlEQWdNalUxSURCVU1qSXhJREZVTVRVM0lESlJNVEkzSURJZ09UVWdNVlExT0NBd1VUUXpJREFnTXprZ01sUXpOU0F4TVZFek5TQXhNeUF6T0NBeU5WUTBNeUEwTUZFME5TQTBOaUEyTlNBME5sRXhNelVnTkRZZ01UVTBJRGcyVVRFMU9DQTVNaUF5TWpNZ016VTBWREk0T1NBMk1qb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ek9DSWdlR3hwYm1zNmFISmxaajBpSTAxS1dDMHhOQzFVUlZndFNTMHhSRFF6T0NJdlBqd3ZaejQ4WnlCa1lYUmhMVzF0YkMxdWIyUmxQU0p0YnlJZ2RISmhibk5tYjNKdFBTSjBjbUZ1YzJ4aGRHVW9NVEEwTVM0NExEQXBJajQ4ZFhObElHUmhkR0V0WXowaU0wUWlJSGhzYVc1ck9taHlaV1k5SWlOTlNsZ3RNVFF0VkVWWUxVNHRNMFFpTHo0OEwyYytQR2NnWkdGMFlTMXRiV3d0Ym05a1pUMGliVzRpSUhSeVlXNXpabTl5YlQwaWRISmhibk5zWVhSbEtESXdPVGN1Tml3d0tTSStQSFZ6WlNCa1lYUmhMV005SWpNeUlpQjRiR2x1YXpwb2NtVm1QU0lqVFVwWUxURTBMVlJGV0MxT0xUTXlJaTgrUEhWelpTQmtZWFJoTFdNOUlqSkZJaUI0YkdsdWF6cG9jbVZtUFNJalRVcFlMVEUwTFZSRldDMU9MVEpGSWlCMGNtRnVjMlp2Y20wOUluUnlZVzV6YkdGMFpTZzFNREFzTUNraUx6NDhkWE5sSUdSaGRHRXRZejBpTXpRaUlIaHNhVzVyT21oeVpXWTlJaU5OU2xndE1UUXRWRVZZTFU0dE16UWlJSFJ5WVc1elptOXliVDBpZEhKaGJuTnNZWFJsS0RjM09Dd3dLU0l2UGp3dlp6NDhaeUJrWVhSaExXMXRiQzF1YjJSbFBTSnRieUlnZEhKaGJuTm1iM0p0UFNKMGNtRnVjMnhoZEdVb016VTVOeTQ0TERBcElqNDhkWE5sSUdSaGRHRXRZejBpTWpJeE55SWdlR3hwYm1zNmFISmxaajBpSTAxS1dDMHhOQzFVUlZndFRpMHlNakUzSWk4K1BDOW5QanhuSUdSaGRHRXRiVzFzTFc1dlpHVTlJbTF2SWlCMGNtRnVjMlp2Y20wOUluUnlZVzV6YkdGMFpTZzBNekl3TERBcElqNDhkWE5sSUdSaGRHRXRZejBpTWpnaUlIaHNhVzVyT21oeVpXWTlJaU5OU2xndE1UUXRWRVZZTFU0dE1qZ2lMejQ4TDJjK1BHY2daR0YwWVMxdGJXd3RibTlrWlQwaWJXNGlJSFJ5WVc1elptOXliVDBpZEhKaGJuTnNZWFJsS0RRM01Ea3NNQ2tpUGp4MWMyVWdaR0YwWVMxalBTSXpNaUlnZUd4cGJtczZhSEpsWmowaUkwMUtXQzB4TkMxVVJWZ3RUaTB6TWlJdlBqeDFjMlVnWkdGMFlTMWpQU0l6TlNJZ2VHeHBibXM2YUhKbFpqMGlJMDFLV0MweE5DMVVSVmd0VGkwek5TSWdkSEpoYm5ObWIzSnRQU0owY21GdWMyeGhkR1VvTlRBd0xEQXBJaTgrUEM5blBqeG5JR1JoZEdFdGJXMXNMVzV2WkdVOUltMXpkWEFpSUhSeVlXNXpabTl5YlQwaWRISmhibk5zWVhSbEtEVTNNRGtzTUNraVBqeG5JR1JoZEdFdGJXMXNMVzV2WkdVOUltMXZJajQ4ZFhObElHUmhkR0V0WXowaU1qa2lJSGhzYVc1ck9taHlaV1k5SWlOTlNsZ3RNVFF0VkVWWUxVNHRNamtpTHo0OEwyYytQR2NnWkdGMFlTMXRiV3d0Ym05a1pUMGlWR1ZZUVhSdmJTSWdkSEpoYm5ObWIzSnRQU0owY21GdWMyeGhkR1VvTkRJeUxEUXhNeWtnYzJOaGJHVW9NQzQzTURjcElpQmtZWFJoTFcxcWVDMTBaWGhqYkdGemN6MGlUMUpFSWo0OFp5QmtZWFJoTFcxdGJDMXViMlJsUFNKdGJpSStQSFZ6WlNCa1lYUmhMV005SWpNeElpQjRiR2x1YXpwb2NtVm1QU0lqVFVwWUxURTBMVlJGV0MxT0xUTXhJaTgrUEhWelpTQmtZWFJoTFdNOUlqSkZJaUI0YkdsdWF6cG9jbVZtUFNJalRVcFlMVEUwTFZSRldDMU9MVEpGSWlCMGNtRnVjMlp2Y20wOUluUnlZVzV6YkdGMFpTZzFNREFzTUNraUx6NDhkWE5sSUdSaGRHRXRZejBpTXpBaUlIaHNhVzVyT21oeVpXWTlJaU5OU2xndE1UUXRWRVZZTFU0dE16QWlJSFJ5WVc1elptOXliVDBpZEhKaGJuTnNZWFJsS0RjM09Dd3dLU0l2UGp4MWMyVWdaR0YwWVMxalBTSXpOU0lnZUd4cGJtczZhSEpsWmowaUkwMUtXQzB4TkMxVVJWZ3RUaTB6TlNJZ2RISmhibk5tYjNKdFBTSjBjbUZ1YzJ4aGRHVW9NVEkzT0N3d0tTSXZQand2Wno0OEwyYytQQzluUGp4bklHUmhkR0V0Ylcxc0xXNXZaR1U5SW0xdklpQjBjbUZ1YzJadmNtMDlJblJ5WVc1emJHRjBaU2czTnpFMkxEQXBJajQ4ZFhObElHUmhkR0V0WXowaU0wUWlJSGhzYVc1ck9taHlaV1k5SWlOTlNsZ3RNVFF0VkVWWUxVNHRNMFFpTHo0OEwyYytQR2NnWkdGMFlTMXRiV3d0Ym05a1pUMGliVzRpSUhSeVlXNXpabTl5YlQwaWRISmhibk5zWVhSbEtEZzNOekV1T0N3d0tTSStQSFZ6WlNCa1lYUmhMV005SWpNMklpQjRiR2x1YXpwb2NtVm1QU0lqVFVwWUxURTBMVlJGV0MxT0xUTTJJaTgrUEhWelpTQmtZWFJoTFdNOUlqTTRJaUI0YkdsdWF6cG9jbVZtUFNJalRVcFlMVEUwTFZSRldDMU9MVE00SWlCMGNtRnVjMlp2Y20wOUluUnlZVzV6YkdGMFpTZzFNREFzTUNraUx6NDhkWE5sSUdSaGRHRXRZejBpTWtVaUlIaHNhVzVyT21oeVpXWTlJaU5OU2xndE1UUXRWRVZZTFU0dE1rVWlJSFJ5WVc1elptOXliVDBpZEhKaGJuTnNZWFJsS0RFd01EQXNNQ2tpTHo0OGRYTmxJR1JoZEdFdFl6MGlNekFpSUhoc2FXNXJPbWh5WldZOUlpTk5TbGd0TVRRdFZFVllMVTR0TXpBaUlIUnlZVzV6Wm05eWJUMGlkSEpoYm5Oc1lYUmxLREV5Tnpnc01Da2lMejQ4ZFhObElHUmhkR0V0WXowaU16SWlJSGhzYVc1ck9taHlaV1k5SWlOTlNsZ3RNVFF0VkVWWUxVNHRNeklpSUhSeVlXNXpabTl5YlQwaWRISmhibk5zWVhSbEtERTNOemdzTUNraUx6NDhMMmMrUEdjZ1pHRjBZUzF0Yld3dGJtOWtaVDBpYlc4aUlIUnlZVzV6Wm05eWJUMGlkSEpoYm5Oc1lYUmxLREV4TURRNUxqZ3NNQ2tpUGp4MWMyVWdaR0YwWVMxalBTSXlPQ0lnZUd4cGJtczZhSEpsWmowaUkwMUtXQzB4TkMxVVJWZ3RUaTB5T0NJdlBqd3ZaejQ4WnlCa1lYUmhMVzF0YkMxdWIyUmxQU0p0YVNJZ2RISmhibk5tYjNKdFBTSjBjbUZ1YzJ4aGRHVW9NVEUwTXpndU9Dd3dLU0krUEhWelpTQmtZWFJoTFdNOUlqRkVORFF6SWlCNGJHbHVhenBvY21WbVBTSWpUVXBZTFRFMExWUkZXQzFKTFRGRU5EUXpJaTgrUEM5blBqeG5JR1JoZEdFdGJXMXNMVzV2WkdVOUltMXBJaUIwY21GdWMyWnZjbTA5SW5SeVlXNXpiR0YwWlNneE1qRTRPUzQ0TERBcElqNDhkWE5sSUdSaGRHRXRZejBpTVVRME5EQWlJSGhzYVc1ck9taHlaV1k5SWlOTlNsZ3RNVFF0VkVWWUxVa3RNVVEwTkRBaUx6NDhMMmMrUEdjZ1pHRjBZUzF0Yld3dGJtOWtaVDBpYlc4aUlIUnlZVzV6Wm05eWJUMGlkSEpoYm5Oc1lYUmxLREV6TWpRd0xqZ3NNQ2tpUGp4MWMyVWdaR0YwWVMxalBTSXlPU0lnZUd4cGJtczZhSEpsWmowaUkwMUtXQzB4TkMxVVJWZ3RUaTB5T1NJdlBqd3ZaejQ4TDJjK1BDOW5Qand2YzNablBnPT0iLAoJIlJlYWxWaWV3U2l6ZUpzb24iIDogIntcImhlaWdodFwiOjM5Mi44NTcxMzE5NTgwMDc4LFwid2lkdGhcIjo0ODAzLjU3MTQ3MjE2Nzk2OX0iCn0K"/>
    </extobj>
    <extobj name="2384804F-3998-4D57-9195-F3826E402611-8">
      <extobjdata type="2384804F-3998-4D57-9195-F3826E402611" data="ewoJIkltZ1NldHRpbmdKc29uIiA6ICJ7XCJoZWlnaHRcIjoxOS42NDI4NTcxNDI4NTcxNDIsXCJ3aWR0aFwiOjI3NX0iLAoJIkxhdGV4IiA6ICJUID0gMi41ICogKDY4LjAyKV57MC4zOH0gPSAxNy4yMyAodGhhbmcpIiwKCSJMYXRleEltZ0Jhc2U2NCIgOiAiUEhOMlp5QjRiV3h1Y3owaWFIUjBjRG92TDNkM2R5NTNNeTV2Y21jdk1qQXdNQzl6ZG1jaUlIZHBaSFJvUFNJek5TNHlOamxsZUNJZ2FHVnBaMmgwUFNJeUxqVTJOV1Y0SWlCeWIyeGxQU0pwYldjaUlHWnZZM1Z6WVdKc1pUMGlabUZzYzJVaUlIWnBaWGRDYjNnOUlqQWdMVGc0TXk0NUlERTFOVGc0TGpnZ01URXpNeTQ1SWlCNGJXeHVjenA0YkdsdWF6MGlhSFIwY0RvdkwzZDNkeTUzTXk1dmNtY3ZNVGs1T1M5NGJHbHVheUlnWVhKcFlTMW9hV1JrWlc0OUluUnlkV1VpSUhOMGVXeGxQU0oyWlhKMGFXTmhiQzFoYkdsbmJqb2dMVEF1TlRZMlpYZzdJRzFoZUMxM2FXUjBhRG9nT1RnbE95SStQR1JsWm5NK1BIQmhkR2dnYVdROUlrMUtXQzA1TFZSRldDMUpMVEZFTkRRM0lpQmtQU0pOTkRBZ05ETTNVVEl4SURRek55QXlNU0EwTkRWUk1qRWdORFV3SURNM0lEVXdNVlEzTVNBMk1ESk1PRGdnTmpVeFVUa3pJRFkyT1NBeE1ERWdOamMzU0RVMk9VZzJOVGxSTmpreElEWTNOeUEyT1RjZ05qYzJWRGN3TkNBMk5qZFJOekEwSURZMk1TQTJPRGNnTlRVelZEWTJPQ0EwTkRSUk5qWTRJRFF6TnlBMk5Ea2dORE0zVVRZME1DQTBNemNnTmpNM0lEUXpOMVEyTXpFZ05EUXlURFl5T1NBME5EVlJOakk1SURRMU1TQTJNelVnTkRrd1ZEWTBNU0ExTlRGUk5qUXhJRFU0TmlBMk1qZ2dOakEwVkRVM015QTJNamxSTlRZNElEWXpNQ0ExTVRVZ05qTXhVVFEyT1NBMk16RWdORFUzSURZek1GUTBNemtnTmpJeVVUUXpPQ0EyTWpFZ016WTRJRE0wTTFReU9UZ2dOakJSTWprNElEUTRJRE00TmlBME5sRTBNVGdnTkRZZ05ESTNJRFExVkRRek5pQXpObEUwTXpZZ016RWdORE16SURJeVVUUXlPU0EwSURReU5DQXhURFF5TWlBd1VUUXhPU0F3SURReE5TQXdVVFF4TUNBd0lETTJNeUF4VkRJeU9DQXlVVGs1SURJZ05qUWdNRWcwT1ZFME15QTJJRFF6SURsVU5EVWdNamRSTkRrZ05EQWdOVFVnTkRaSU9ETklPVFJSTVRjMElEUTJJREU0T1NBMU5WRXhPVEFnTlRZZ01Ua3hJRFUyVVRFNU5pQTFPU0F5TURFZ056WlVNalF4SURJek0xRXlOVGdnTXpBeElESTJPU0F6TkRSUk16TTVJRFl4T1NBek16a2dOakkxVVRNek9TQTJNekFnTXpFd0lEWXpNRWd5TnpsUk1qRXlJRFl6TUNBeE9URWdOakkwVVRFME5pQTJNVFFnTVRJeElEVTRNMVEyTnlBME5qZFJOakFnTkRRMUlEVTNJRFEwTVZRME15QTBNemRJTkRCYUlpOCtQSEJoZEdnZ2FXUTlJazFLV0Mw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T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9TMVVSVmd0VGkweVJTSWdaRDBpVFRjNElEWXdVVGM0SURnMElEazFJREV3TWxReE16Z2dNVEl3VVRFMk1pQXhNakFnTVRnd0lERXdORlF4T1RrZ05qRlJNVGs1SURNMklERTRNaUF4T0ZReE16a2dNRlE1TmlBeE4xUTNPQ0EyTUZvaUx6NDhjR0YwYUNCcFpEMGlUVXBZTFRrdFZFVllMVTR0TXpVaUlHUTlJazB4TmpRZ01UVTNVVEUyTkNBeE16TWdNVFE0SURFeE4xUXhNRGtnTVRBeFNERXdNbEV4TkRnZ01qSWdNakkwSURJeVVUSTVOQ0F5TWlBek1qWWdPREpSTXpRMUlERXhOU0F6TkRVZ01qRXdVVE0wTlNBek1UTWdNekU0SURNME9WRXlPVElnTXpneUlESTJNQ0F6T0RKSU1qVTBVVEUzTmlBek9ESWdNVE0ySURNeE5GRXhNeklnTXpBM0lERXlPU0F6TURaVU1URTBJRE13TkZFNU55QXpNRFFnT1RVZ016RXdVVGt6SURNeE5DQTVNeUEwT0RWV05qRTBVVGt6SURZMk5DQTVPQ0EyTmpSUk1UQXdJRFkyTmlBeE1ESWdOalkyVVRFd015QTJOallnTVRJeklEWTFPRlF4TnpnZ05qUXlWREkxTXlBMk16UlJNekkwSURZek5DQXpPRGtnTmpZeVVUTTVOeUEyTmpZZ05EQXlJRFkyTmxFME1UQWdOalkySURReE1DQTJORGhXTmpNMVVUTXlPQ0ExTXpnZ01qQTFJRFV6T0ZFeE56UWdOVE00SURFME9TQTFORFJNTVRNNUlEVTBObFl6TnpSUk1UVTRJRE00T0NBeE5qa2dNemsyVkRJd05TQTBNVEpVTWpVMklEUXlNRkV6TXpjZ05ESXdJRE01TXlBek5UVlVORFE1SURJd01WRTBORGtnTVRBNUlETTROU0EwTkZReU1qa2dMVEl5VVRFME9DQXRNaklnT1RrZ016SlVOVEFnTVRVMFVUVXdJREUzT0NBMk1TQXhPVEpVT0RRZ01qRXdWREV3TnlBeU1UUlJNVE15SURJeE5DQXhORGdnTVRrM1ZERTJOQ0F4TlRkYUlpOCtQSEJoZEdnZ2FXUTlJazFLV0MwNUxWUkZXQzFPTFRJeU1UY2lJR1E5SWsweU1qa2dNamcyVVRJeE5pQTBNakFnTWpFMklEUXpObEV5TVRZZ05EVTBJREkwTUNBME5qUlJNalF4SURRMk5DQXlORFVnTkRZMFZESTFNU0EwTmpWUk1qWXpJRFEyTkNBeU56TWdORFUyVkRJNE15QTBNelpSTWpneklEUXhPU0F5TnpjZ016VTJWREkzTUNBeU9EWk1Nekk0SURNeU9GRXpPRFFnTXpZNUlETTRPU0F6TnpKVU16azVJRE0zTlZFME1USWdNemMxSURReU15QXpOalZVTkRNMUlETXpPRkUwTXpVZ016STFJRFF5TlNBek1UVlJOREl3SURNeE1pQXpOVGNnTWpneVZESTRPU0F5TlRCTU16VTFJREl4T1V3ME1qVWdNVGcwVVRRek5DQXhOelVnTkRNMElERTJNVkUwTXpRZ01UUTJJRFF5TlNBeE16WlVOREF4SURFeU5WRXpPVE1nTVRJMUlETTRNeUF4TXpGVU16STRJREUzTVV3eU56QWdNakV6VVRJNE15QTNPU0F5T0RNZ05qTlJNamd6SURVeklESTNOaUEwTkZReU5UQWdNelZSTWpNeElETTFJREl5TkNBME5GUXlNVFlnTmpOUk1qRTJJRGd3SURJeU1pQXhORE5VTWpJNUlESXhNMHd4TnpFZ01UY3hVVEV4TlNBeE16QWdNVEV3SURFeU4xRXhNRFlnTVRJMElERXdNQ0F4TWpSUk9EY2dNVEkwSURjMklERXpORlEyTkNBeE5qRlJOalFnTVRZMklEWTBJREUyT1ZRMk55QXhOelZVTnpJZ01UZ3hWRGd4SURFNE9GUTVOQ0F4T1RWVU1URXpJREl3TkZReE16Z2dNakUxVkRFM01DQXlNekJVTWpFd0lESTFNRXczTkNBek1UVlJOalVnTXpJMElEWTFJRE16T0ZFMk5TQXpOVE1nTnpRZ016WXpWRGs0SURNM05GRXhNRFlnTXpjMElERXhOaUF6TmpoVU1UY3hJRE15T0V3eU1qa2dNamcyV2lJdlBqeHdZWFJvSUdsa1BTSk5TbGd0T1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PUzFVUlZndFRpMHpOaUlnWkQwaVRUUXlJRE14TTFFME1pQTBOellnTVRJeklEVTNNVlF6TURNZ05qWTJVVE0zTWlBMk5qWWdOREF5SURZek1GUTBNeklnTlRVd1VUUXpNaUExTWpVZ05ERTRJRFV4TUZRek56a2dORGsxVVRNMU5pQTBPVFVnTXpReElEVXdPVlF6TWpZZ05UUTRVVE15TmlBMU9USWdNemN6SURZd01WRXpOVEVnTmpJeklETXhNU0EyTWpaUk1qUXdJRFl5TmlBeE9UUWdOVFkyVVRFME55QTFNREFnTVRRM0lETTJORXd4TkRnZ016WXdVVEUxTXlBek5qWWdNVFUySURNM00xRXhPVGNnTkRNeklESTJNeUEwTXpOSU1qWTNVVE14TXlBME16TWdNelE0SURReE5GRXpOeklnTkRBd0lETTVOaUF6TnpSVU5ETTFJRE14TjFFME5UWWdNalk0SURRMU5pQXlNVEJXTVRreVVUUTFOaUF4TmprZ05EVXhJREUwT1ZFME5EQWdPVEFnTXpnM0lETTBWREkxTXlBdE1qSlJNakkxSUMweU1pQXhPVGtnTFRFMFZERTBNeUF4TmxRNU1pQTNOVlExTmlBeE56SlVORElnTXpFeldrMHlOVGNnTXprM1VUSXlOeUF6T1RjZ01qQTFJRE00TUZReE56RWdNek0xVkRFMU5DQXlOemhVTVRRNElESXhObEV4TkRnZ01UTXpJREUyTUNBNU4xUXhPVGdnTXpsUk1qSXlJREl4SURJMU1TQXlNVkV6TURJZ01qRWdNekk1SURVNVVUTTBNaUEzTnlBek5EY2dNVEEwVkRNMU1pQXlNRGxSTXpVeUlESTRPU0F6TkRjZ016RTJWRE15T1NBek5qRlJNekF5SURNNU55QXlOVGNnTXprM1dpSXZQanh3WVhSb0lHbGtQU0pOU2xndE9TMVVSVmd0VGkwek9DSWdaRDBpVFRjd0lEUXhOMVEzTUNBME9UUlVNVEkwSURZeE9GUXlORGdnTmpZMlVUTXhPU0EyTmpZZ016YzBJRFl5TkZRME1qa2dOVEUxVVRReU9TQTBPRFVnTkRFNElEUTFPVlF6T1RJZ05ERTNWRE0yTVNBek9EbFVNek0xSURNM01WUXpNalFnTXpZelRETXpPQ0F6TlRSUk16VXlJRE0wTkNBek5qWWdNek0wVkRNNE1pQXpNak5STkRVM0lESTJOQ0EwTlRjZ01UYzBVVFExTnlBNU5TQXpPVGtnTXpkVU1qUTVJQzB5TWxFeE5Ua2dMVEl5SURFd01TQXlPVlEwTXlBeE5UVlJORE1nTWpZeklERTNNaUF6TXpWTU1UVTBJRE0wT0ZFeE16TWdNell4SURFeU55QXpOamhSTnpBZ05ERTNJRGN3SURRNU5GcE5NamcySURNNE5rd3lPVElnTXprd1VUSTVPQ0F6T1RRZ016QXhJRE01TmxRek1URWdOREF6VkRNeU15QTBNVE5VTXpNMElEUXlOVlF6TkRVZ05ETTRWRE0xTlNBME5UUlVNelkwSURRM01WUXpOamtnTkRreFZETTNNU0ExTVROUk16Y3hJRFUxTmlBek5ESWdOVGcyVkRJM05TQTJNalJSTWpZNElEWXlOU0F5TkRJZ05qSTFVVEl3TVNBMk1qVWdNVFkxSURVNU9WUXhNamdnTlRNMFVURXlPQ0ExTVRFZ01UUXhJRFE1TWxReE5qY2dORFl6VkRJeE55QTBNekZSTWpJMElEUXlOaUF5TWpnZ05ESTBUREk0TmlBek9EWmFUVEkxTUNBeU1WRXpNRGdnTWpFZ016VXdJRFUxVkRNNU1pQXhNemRSTXpreUlERTFOQ0F6T0RjZ01UWTVWRE0zTlNBeE9UUlVNelV6SURJeE5sUXpNekFnTWpNMFZETXdNU0F5TlROVU1qYzBJREkzTUZFeU5qQWdNamM1SURJME5DQXlPRGxVTWpFNElETXdOa3d5TVRBZ016RXhVVEl3TkNBek1URWdNVGd4SURJNU5GUXhNek1nTWpNNVZERXdOeUF4TlRkUk1UQTNJRGs0SURFMU1DQTJNRlF5TlRBZ01qRmFJaTgrUEhCaGRHZ2dhV1E5SWsxS1dDMDVMVlJGV0MxT0xUTXdJaUJrUFNKTk9UWWdOVGcxVVRFMU1pQTJOallnTWpRNUlEWTJObEV5T1RjZ05qWTJJRE0wTlNBMk5EQlVOREl6SURVME9GRTBOakFnTkRZMUlEUTJNQ0F6TWpCUk5EWXdJREUyTlNBME1UY2dPRE5STXprM0lEUXhJRE0yTWlBeE5sUXpNREVnTFRFMVZESTFNQ0F0TWpKUk1qSTBJQzB5TWlBeE9UZ2dMVEUyVkRFek55QXhObFE0TWlBNE0xRXpPU0F4TmpVZ016a2dNekl3VVRNNUlEUTVOQ0E1TmlBMU9EVmFUVE15TVNBMU9UZFJNamt4SURZeU9TQXlOVEFnTmpJNVVUSXdPQ0EyTWprZ01UYzRJRFU1TjFFeE5UTWdOVGN4SURFME5TQTFNalZVTVRNM0lETXpNMUV4TXpjZ01UYzFJREUwTlNBeE1qVlVNVGd4SURRMlVUSXdPU0F4TmlBeU5UQWdNVFpSTWprd0lERTJJRE14T0NBME5sRXpORGNnTnpZZ016VTBJREV6TUZRek5qSWdNek16VVRNMk1pQTBOemdnTXpVMElEVXlORlF6TWpFZ05UazNXaUl2UGp4d1lYUm9JR2xrUFNKTlNsZ3RPU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Gt0VkVWWUxVNHRNek1pSUdROUlrMHhNamNnTkRZelVURXdNQ0EwTmpNZ09EVWdORGd3VkRZNUlEVXlORkUyT1NBMU56a2dNVEUzSURZeU1sUXlNek1nTmpZMVVUSTJPQ0EyTmpVZ01qYzNJRFkyTkZFek5URWdOalV5SURNNU1DQTJNVEZVTkRNd0lEVXlNbEUwTXpBZ05EY3dJRE01TmlBME1qRlVNekF5SURNMU1Fd3lPVGtnTXpRNFVUSTVPU0F6TkRjZ016QTRJRE0wTlZRek16Y2dNek0yVkRNM05TQXpNVFZSTkRVM0lESTJNaUEwTlRjZ01UYzFVVFExTnlBNU5pQXpPVFVnTXpkVU1qTTRJQzB5TWxFeE5UZ2dMVEl5SURFd01DQXlNVlEwTWlBeE16QlJORElnTVRVNElEWXdJREUzTlZReE1EVWdNVGt6VVRFek15QXhPVE1nTVRVeElERTNOVlF4TmprZ01UTXdVVEUyT1NBeE1Ua2dNVFkySURFeE1GUXhOVGtnT1RSVU1UUTRJRGd5VkRFek5pQTNORlF4TWpZZ056QlVNVEU0SURZM1RERXhOQ0EyTmxFeE5qVWdNakVnTWpNNElESXhVVEk1TXlBeU1TQXpNakVnTnpSUk16TTRJREV3TnlBek16Z2dNVGMxVmpFNU5WRXpNemdnTWprd0lESTNOQ0F6TWpKUk1qVTVJRE15T0NBeU1UTWdNekk1VERFM01TQXpNekJNTVRZNElETXpNbEV4TmpZZ016TTFJREUyTmlBek5EaFJNVFkySURNMk5pQXhOelFnTXpZMlVUSXdNaUF6TmpZZ01qTXlJRE0zTVZFeU5qWWdNemMySURJNU5DQTBNVE5VTXpJeUlEVXlOVlkxTXpOUk16SXlJRFU1TUNBeU9EY2dOakV5VVRJMk5TQTJNallnTWpRd0lEWXlObEV5TURnZ05qSTJJREU0TVNBMk1UVlVNVFF6SURVNU1sUXhNeklnTlRnd1NERXpOVkV4TXpnZ05UYzVJREUwTXlBMU56aFVNVFV6SURVM00xUXhOalVnTlRZMlZERTNOU0ExTlRWVU1UZ3pJRFUwTUZReE9EWWdOVEl3VVRFNE5pQTBPVGdnTVRjeUlEUTRNVlF4TWpjZ05EWXpXaUl2UGp4d1lYUm9JR2xrUFNKTlNsZ3RPUz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NUxWUkZXQzFPTFRNM0lpQmtQU0pOTlRVZ05EVTRVVFUySURRMk1DQTNNaUExTmpkTU9EZ2dOamMwVVRnNElEWTNOaUF4TURnZ05qYzJTREV5T0ZZMk56SlJNVEk0SURZMk1pQXhORE1nTmpVMVZERTVOU0EyTkRaVU16WTBJRFkwTkVnME9EVldOakExVERReE55QTFNVEpSTkRBNElEVXdNQ0F6T0RjZ05EY3lWRE0yTUNBME16VlVNek01SURRd00xUXpNVGtnTXpZM1ZETXdOU0F6TXpCVU1qa3lJREk0TkZReU9EUWdNak13VkRJM09DQXhOakpVTWpjMUlEZ3dVVEkzTlNBMk5pQXlOelVnTlRKVU1qYzBJREk0VmpFNVVUSTNNQ0F5SURJMU5TQXRNVEJVTWpJeElDMHlNbEV5TVRBZ0xUSXlJREl3TUNBdE1UbFVNVGM1SURCVU1UWTRJRFF3VVRFMk9DQXhPVGdnTWpZMUlETTJPRkV5T0RVZ05EQXdJRE0wT1NBME9EbE1NemsxSURVMU1rZ3pNREpSTVRJNElEVTFNaUF4TVRrZ05UUTJVVEV4TXlBMU5ETWdNVEE0SURVeU1sUTVPQ0EwTnpsTU9UVWdORFU0VmpRMU5VZzFOVlkwTlRoYUlpOCtQSEJoZEdnZ2FXUTlJazFLV0MwNU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PUzFVUlZndFNTMHlNVEJGSWlCa1BTSk5NVE0zSURZNE0xRXhNemdnTmpneklESXdPU0EyT0RoVU1qZ3lJRFk1TkZFeU9UUWdOamswSURJNU5DQTJPRFZSTWprMElEWTNOQ0F5TlRnZ05UTTBVVEl5TUNBek9EWWdNakl3SURNNE0xRXlNakFnTXpneElESXlOeUF6T0RoUk1qZzRJRFEwTWlBek5UY2dORFF5VVRReE1TQTBORElnTkRRMElEUXhOVlEwTnpnZ016TTJVVFEzT0NBeU9EVWdORFF3SURFM09GUTBNRElnTlRCUk5EQXpJRE0ySURRd055QXpNVlEwTWpJZ01qWlJORFV3SURJMklEUTNOQ0ExTmxRMU1UTWdNVE00VVRVeE5pQXhORGtnTlRFNUlERTFNVlExTXpVZ01UVXpVVFUxTlNBeE5UTWdOVFUxSURFME5WRTFOVFVnTVRRMElEVTFNU0F4TXpCUk5UTTFJRGN4SURVd01DQXpNMUUwTmpZZ0xURXdJRFF4T1NBdE1UQklOREUwVVRNMk55QXRNVEFnTXpRMklERTNWRE15TlNBM05GRXpNalVnT1RBZ016WXhJREU1TWxRek9UZ2dNelExVVRNNU9DQTBNRFFnTXpVMElEUXdORWd6TkRsUk1qWTJJRFF3TkNBeU1EVWdNekEyVERFNU9DQXlPVE5NTVRZMElERTFPRkV4TXpJZ01qZ2dNVEkzSURFMlVURXhOQ0F0TVRFZ09ETWdMVEV4VVRZNUlDMHhNU0ExT1NBdE1sUTBPQ0F4TmxFME9DQXpNQ0F4TWpFZ016SXdUREU1TlNBMk1UWlJNVGsxSURZeU9TQXhPRGdnTmpNeVZERTBPU0EyTXpkSU1USTRVVEV5TWlBMk5ETWdNVEl5SURZME5WUXhNalFnTmpZMFVURXlPU0EyT0RNZ01UTTNJRFk0TTFvaUx6NDhjR0YwYUNCcFpEMGlUVXBZTFRr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DVMVlJGV0MxSkxURkVORFZDSWlCa1BTSk5NakVnTWpnM1VUSXlJREk1TXlBeU5DQXpNRE5VTXpZZ016UXhWRFUySURNNE9GUTRPU0EwTWpWVU1UTTFJRFEwTWxFeE56RWdORFF5SURFNU5TQTBNalJVTWpJMUlETTVNRlF5TXpFZ016WTVVVEl6TVNBek5qY2dNak15SURNMk4wd3lORE1nTXpjNFVUTXdOQ0EwTkRJZ016Z3lJRFEwTWxFME16WWdORFF5SURRMk9TQTBNVFZVTlRBeklETXpObFEwTmpVZ01UYzVWRFF5TnlBMU1sRTBNamNnTWpZZ05EUTBJREkyVVRRMU1DQXlOaUEwTlRNZ01qZFJORGd5SURNeUlEVXdOU0EyTlZRMU5EQWdNVFExVVRVME1pQXhOVE1nTlRZd0lERTFNMUUxT0RBZ01UVXpJRFU0TUNBeE5EVlJOVGd3SURFME5DQTFOellnTVRNd1VUVTJPQ0F4TURFZ05UVTBJRGN6VkRVd09DQXhOMVEwTXprZ0xURXdVVE01TWlBdE1UQWdNemN4SURFM1ZETTFNQ0EzTTFFek5UQWdPVElnTXpnMklERTVNMVEwTWpNZ016UTFVVFF5TXlBME1EUWdNemM1SURRd05FZ3pOelJSTWpnNElEUXdOQ0F5TWprZ016QXpUREl5TWlBeU9URk1NVGc1SURFMU4xRXhOVFlnTWpZZ01UVXhJREUyVVRFek9DQXRNVEVnTVRBNElDMHhNVkU1TlNBdE1URWdPRGNnTFRWVU56WWdOMVEzTkNBeE4xRTNOQ0F6TUNBeE1USWdNVGd3VkRFMU1pQXpORE5STVRVeklETTBPQ0F4TlRNZ016WTJVVEUxTXlBME1EVWdNVEk1SURRd05WRTVNU0EwTURVZ05qWWdNekExVVRZd0lESTROU0EyTUNBeU9EUlJOVGdnTWpjNElEUXhJREkzT0VneU4xRXlNU0F5T0RRZ01qRWdNamczV2lJdlBqeHdZWFJvSUdsa1BTSk5TbGd0T1MxVVJWZ3RTUzB4UkRRMU5DSWdaRDBpVFRNeE1TQTBNMUV5T1RZZ016QWdNalkzSURFMVZESXdOaUF3VVRFME15QXdJREV3TlNBME5WUTJOaUF4TmpCUk5qWWdNalkxSURFME15QXpOVE5VTXpFMElEUTBNbEV6TmpFZ05EUXlJRFF3TVNBek9UUk1OREEwSURNNU9GRTBNRFlnTkRBeElEUXdPU0EwTURSVU5ERTRJRFF4TWxRME16RWdOREU1VkRRME55QTBNakpSTkRZeElEUXlNaUEwTnpBZ05ERXpWRFE0TUNBek9UUlJORGd3SURNM09TQTBNak1nTVRVeVZETTJNeUF0T0RCUk16UTFJQzB4TXpRZ01qZzJJQzB4TmpsVU1UVXhJQzB5TURWUk1UQWdMVEl3TlNBeE1DQXRNVE0zVVRFd0lDMHhNVEVnTWpnZ0xUa3hWRGMwSUMwM01WRTRPU0F0TnpFZ01UQXlJQzA0TUZReE1UWWdMVEV4TVZFeE1UWWdMVEV5TVNBeE1UUWdMVEV6TUZReE1EY2dMVEUwTkZRNU9TQXRNVFUwVkRreUlDMHhOakpNT1RBZ0xURTJORWc1TVZFeE1ERWdMVEUyTnlBeE5URWdMVEUyTjFFeE9Ea2dMVEUyTnlBeU1URWdMVEUxTlZFeU16UWdMVEUwTkNBeU5UUWdMVEV5TWxReU9ESWdMVGMxVVRJNE9DQXROVFlnTWprNElDMHhNMUV6TVRFZ016VWdNekV4SURReldrMHpPRFFnTXpJNFRETTRNQ0F6TXpsUk16YzNJRE0xTUNBek56VWdNelUwVkRNMk9TQXpOamhVTXpVNUlETTRNbFF6TkRZZ016a3pWRE15T0NBME1ESlVNekEySURRd05WRXlOaklnTkRBMUlESXlNU0F6TlRKUk1Ua3hJRE14TXlBeE56RWdNak16VkRFMU1TQXhNVGRSTVRVeElETTRJREl4TXlBek9GRXlOamtnTXpnZ016SXpJREV3T0V3ek16RWdNVEU0VERNNE5DQXpNamh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eUlnZUd4cGJtczZhSEpsWmowaUkwMUtXQzA1TFZSRldDMUpMVEZFTkRRM0lpOCtQQzluUGp4bklHUmhkR0V0Ylcxc0xXNXZaR1U5SW0xdklpQjBjbUZ1YzJadmNtMDlJblJ5WVc1emJHRjBaU2c1T0RFdU9Dd3dLU0krUEhWelpTQmtZWFJoTFdNOUlqTkVJaUI0YkdsdWF6cG9jbVZtUFNJalRVcFlMVGt0VkVWWUxVNHRNMFFpTHo0OEwyYytQR2NnWkdGMFlTMXRiV3d0Ym05a1pUMGliVzRpSUhSeVlXNXpabTl5YlQwaWRISmhibk5zWVhSbEtESXdNemN1Tml3d0tTSStQSFZ6WlNCa1lYUmhMV005SWpNeUlpQjRiR2x1YXpwb2NtVm1QU0lqVFVwWUxUa3RWRVZZTFU0dE16SWlMejQ4ZFhObElHUmhkR0V0WXowaU1rVWlJSGhzYVc1ck9taHlaV1k5SWlOTlNsZ3RPUzFVUlZndFRpMHlSU0lnZEhKaGJuTm1iM0p0UFNKMGNtRnVjMnhoZEdVb05UQXdMREFwSWk4K1BIVnpaU0JrWVhSaExXTTlJak0xSWlCNGJHbHVhenBvY21WbVBTSWpUVXBZTFRrdFZFVllMVTR0TXpVaUlIUnlZVzV6Wm05eWJUMGlkSEpoYm5Oc1lYUmxLRGMzT0N3d0tTSXZQand2Wno0OFp5QmtZWFJoTFcxdGJDMXViMlJsUFNKdGJ5SWdkSEpoYm5ObWIzSnRQU0owY21GdWMyeGhkR1VvTXpVek55NDRMREFwSWo0OGRYTmxJR1JoZEdFdFl6MGlNakl4TnlJZ2VHeHBibXM2YUhKbFpqMGlJMDFLV0MwNUxWUkZXQzFPTFRJeU1UY2lMejQ4TDJjK1BHY2daR0YwWVMxdGJXd3RibTlrWlQwaWJXOGlJSFJ5WVc1elptOXliVDBpZEhKaGJuTnNZWFJsS0RReU5qQXNNQ2tpUGp4MWMyVWdaR0YwWVMxalBTSXlPQ0lnZUd4cGJtczZhSEpsWmowaUkwMUtXQzA1TFZSRldDMU9MVEk0SWk4K1BDOW5QanhuSUdSaGRHRXRiVzFzTFc1dlpHVTlJbTF1SWlCMGNtRnVjMlp2Y20wOUluUnlZVzV6YkdGMFpTZzBOalE1TERBcElqNDhkWE5sSUdSaGRHRXRZejBpTXpZaUlIaHNhVzVyT21oeVpXWTlJaU5OU2xndE9TMVVSVmd0VGkwek5pSXZQangxYzJVZ1pHRjBZUzFqUFNJek9DSWdlR3hwYm1zNmFISmxaajBpSTAxS1dDMDVMVlJGV0MxT0xUTTRJaUIwY21GdWMyWnZjbTA5SW5SeVlXNXpiR0YwWlNnMU1EQXNNQ2tpTHo0OGRYTmxJR1JoZEdFdFl6MGlNa1VpSUhoc2FXNXJPbWh5WldZOUlpTk5TbGd0T1MxVVJWZ3RUaTB5UlNJZ2RISmhibk5tYjNKdFBTSjBjbUZ1YzJ4aGRHVW9NVEF3TUN3d0tTSXZQangxYzJVZ1pHRjBZUzFqUFNJek1DSWdlR3hwYm1zNmFISmxaajBpSTAxS1dDMDVMVlJGV0MxT0xUTXdJaUIwY21GdWMyWnZjbTA5SW5SeVlXNXpiR0YwWlNneE1qYzRMREFwSWk4K1BIVnpaU0JrWVhSaExXTTlJak15SWlCNGJHbHVhenBvY21WbVBTSWpUVXBZTFRrdFZFVllMVTR0TXpJaUlIUnlZVzV6Wm05eWJUMGlkSEpoYm5Oc1lYUmxLREUzTnpnc01Da2lMejQ4TDJjK1BHY2daR0YwWVMxdGJXd3RibTlrWlQwaWJYTjFjQ0lnZEhKaGJuTm1iM0p0UFNKMGNtRnVjMnhoZEdVb05qa3lOeXd3S1NJK1BHY2daR0YwWVMxdGJXd3RibTlrWlQwaWJXOGlQangxYzJVZ1pHRjBZUzFqUFNJeU9TSWdlR3hwYm1zNmFISmxaajBpSTAxS1dDMDVMVlJGV0MxT0xUSTVJaTgrUEM5blBqeG5JR1JoZEdFdGJXMXNMVzV2WkdVOUlsUmxXRUYwYjIwaUlIUnlZVzV6Wm05eWJUMGlkSEpoYm5Oc1lYUmxLRFF5TWl3ME1UTXBJSE5qWVd4bEtEQXVOekEzS1NJZ1pHRjBZUzF0YW5ndGRHVjRZMnhoYzNNOUlrOVNSQ0krUEdjZ1pHRjBZUzF0Yld3dGJtOWtaVDBpYlc0aVBqeDFjMlVnWkdGMFlTMWpQU0l6TUNJZ2VHeHBibXM2YUhKbFpqMGlJMDFLV0MwNUxWUkZXQzFPTFRNd0lpOCtQSFZ6WlNCa1lYUmhMV005SWpKRklpQjRiR2x1YXpwb2NtVm1QU0lqVFVwWUxUa3RWRVZZTFU0dE1rVWlJSFJ5WVc1elptOXliVDBpZEhKaGJuTnNZWFJsS0RVd01Dd3dLU0l2UGp4MWMyVWdaR0YwWVMxalBTSXpNeUlnZUd4cGJtczZhSEpsWmowaUkwMUtXQzA1TFZSRldDMU9MVE16SWlCMGNtRnVjMlp2Y20wOUluUnlZVzV6YkdGMFpTZzNOemdzTUNraUx6NDhkWE5sSUdSaGRHRXRZejBpTXpnaUlIaHNhVzVyT21oeVpXWTlJaU5OU2xndE9TMVVSVmd0VGkwek9DSWdkSEpoYm5ObWIzSnRQU0owY21GdWMyeGhkR1VvTVRJM09Dd3dLU0l2UGp3dlp6NDhMMmMrUEM5blBqeG5JR1JoZEdFdGJXMXNMVzV2WkdVOUltMXZJaUIwY21GdWMyWnZjbTA5SW5SeVlXNXpiR0YwWlNnNE9UTTBMREFwSWo0OGRYTmxJR1JoZEdFdFl6MGlNMFFpSUhoc2FXNXJPbWh5WldZOUlpTk5TbGd0T1MxVVJWZ3RUaTB6UkNJdlBqd3ZaejQ4WnlCa1lYUmhMVzF0YkMxdWIyUmxQU0p0YmlJZ2RISmhibk5tYjNKdFBTSjBjbUZ1YzJ4aGRHVW9PVGs0T1M0NExEQXBJajQ4ZFhObElHUmhkR0V0WXowaU16RWlJSGhzYVc1ck9taHlaV1k5SWlOTlNsZ3RPUzFVUlZndFRpMHpNU0l2UGp4MWMyVWdaR0YwWVMxalBTSXpOeUlnZUd4cGJtczZhSEpsWmowaUkwMUtXQzA1TFZSRldDMU9MVE0zSWlCMGNtRnVjMlp2Y20wOUluUnlZVzV6YkdGMFpTZzFNREFzTUNraUx6NDhkWE5sSUdSaGRHRXRZejBpTWtVaUlIaHNhVzVyT21oeVpXWTlJaU5OU2xndE9TMVVSVmd0VGkweVJTSWdkSEpoYm5ObWIzSnRQU0owY21GdWMyeGhkR1VvTVRBd01Dd3dLU0l2UGp4MWMyVWdaR0YwWVMxalBTSXpNaUlnZUd4cGJtczZhSEpsWmowaUkwMUtXQzA1TFZSRldDMU9MVE15SWlCMGNtRnVjMlp2Y20wOUluUnlZVzV6YkdGMFpTZ3hNamM0TERBcElpOCtQSFZ6WlNCa1lYUmhMV005SWpNeklpQjRiR2x1YXpwb2NtVm1QU0lqVFVwWUxUa3RWRVZZTFU0dE16TWlJSFJ5WVc1elptOXliVDBpZEhKaGJuTnNZWFJsS0RFM056Z3NNQ2tpTHo0OEwyYytQR2NnWkdGMFlTMXRiV3d0Ym05a1pUMGliVzhpSUhSeVlXNXpabTl5YlQwaWRISmhibk5zWVhSbEtERXlNalkzTGpnc01Da2lQangxYzJVZ1pHRjBZUzFqUFNJeU9DSWdlR3hwYm1zNmFISmxaajBpSTAxS1dDMDVMVlJGV0MxT0xUSTRJaTgrUEM5blBqeG5JR1JoZEdFdGJXMXNMVzV2WkdVOUltMXBJaUIwY21GdWMyWnZjbTA5SW5SeVlXNXpiR0YwWlNneE1qWTFOaTQ0TERBcElqNDhkWE5sSUdSaGRHRXRZejBpTVVRME5qRWlJSGhzYVc1ck9taHlaV1k5SWlOTlNsZ3RPUzFVUlZndFNTMHhSRFEyTVNJdlBqd3ZaejQ4WnlCa1lYUmhMVzF0YkMxdWIyUmxQU0p0YVNJZ2RISmhibk5tYjNKdFBTSjBjbUZ1YzJ4aGRHVW9NVE13TVRjdU9Dd3dLU0krUEhWelpTQmtZWFJoTFdNOUlqSXhNRVVpSUhoc2FXNXJPbWh5WldZOUlpTk5TbGd0T1MxVVJWZ3RTUzB5TVRCRklpOCtQQzluUGp4bklHUmhkR0V0Ylcxc0xXNXZaR1U5SW0xcElpQjBjbUZ1YzJadmNtMDlJblJ5WVc1emJHRjBaU2d4TXpVNU15NDRMREFwSWo0OGRYTmxJR1JoZEdFdFl6MGlNVVEwTkVVaUlIaHNhVzVyT21oeVpXWTlJaU5OU2xndE9TMVVSVmd0U1MweFJEUTBSU0l2UGp3dlp6NDhaeUJrWVhSaExXMXRiQzF1YjJSbFBTSnRhU0lnZEhKaGJuTm1iM0p0UFNKMGNtRnVjMnhoZEdVb01UUXhNakl1T0N3d0tTSStQSFZ6WlNCa1lYUmhMV005SWpGRU5EVkNJaUI0YkdsdWF6cG9jbVZtUFNJalRVcFlMVGt0VkVWWUxVa3RNVVEwTlVJaUx6NDhMMmMrUEdjZ1pHRjBZUzF0Yld3dGJtOWtaVDBpYldraUlIUnlZVzV6Wm05eWJUMGlkSEpoYm5Oc1lYUmxLREUwTnpJeUxqZ3NNQ2tpUGp4MWMyVWdaR0YwWVMxalBTSXhSRFExTkNJZ2VHeHBibXM2YUhKbFpqMGlJMDFLV0MwNUxWUkZXQzFKTFRGRU5EVTBJaTgrUEM5blBqeG5JR1JoZEdFdGJXMXNMVzV2WkdVOUltMXZJaUIwY21GdWMyWnZjbTA5SW5SeVlXNXpiR0YwWlNneE5URTVPUzQ0TERBcElqNDhkWE5sSUdSaGRHRXRZejBpTWpraUlIaHNhVzVyT21oeVpXWTlJaU5OU2xndE9TMVVSVmd0VGkweU9TSXZQand2Wno0OEwyYytQQzluUGp3dmMzWm5QZz09IiwKCSJSZWFsVmlld1NpemVKc29uIiA6ICJ7XCJoZWlnaHRcIjozOTIuODU3MTMxOTU4MDA3OCxcIndpZHRoXCI6NTUwMH0iCn0K"/>
    </extobj>
  </extobjs>
</s:customData>
</file>

<file path=customXml/itemProps10.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9937</Words>
  <Application>WPS Presentation</Application>
  <PresentationFormat>On-screen Show (4:3)</PresentationFormat>
  <Paragraphs>296</Paragraphs>
  <Slides>29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29</vt:i4>
      </vt:variant>
    </vt:vector>
  </HeadingPairs>
  <TitlesOfParts>
    <vt:vector size="47" baseType="lpstr">
      <vt:lpstr>Arial</vt:lpstr>
      <vt:lpstr>SimSun</vt:lpstr>
      <vt:lpstr>Wingdings</vt:lpstr>
      <vt:lpstr>Bungee</vt:lpstr>
      <vt:lpstr>Times New Roman</vt:lpstr>
      <vt:lpstr>Sansita</vt:lpstr>
      <vt:lpstr>Poppins</vt:lpstr>
      <vt:lpstr>Wingdings</vt:lpstr>
      <vt:lpstr>Arial</vt:lpstr>
      <vt:lpstr>Sigmar One</vt:lpstr>
      <vt:lpstr>Calibri</vt:lpstr>
      <vt:lpstr>Microsoft YaHei</vt:lpstr>
      <vt:lpstr>Arial Unicode MS</vt:lpstr>
      <vt:lpstr>Paalalabas Wide</vt:lpstr>
      <vt:lpstr>Segoe Print</vt:lpstr>
      <vt:lpstr>Sansita Bold</vt:lpstr>
      <vt:lpstr>Paytone One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Clean Minimalist Travel Agency Presentation</dc:title>
  <dc:creator/>
  <cp:lastModifiedBy>Khoa Lục Tấn</cp:lastModifiedBy>
  <cp:revision>13</cp:revision>
  <dcterms:created xsi:type="dcterms:W3CDTF">2006-08-16T00:00:00Z</dcterms:created>
  <dcterms:modified xsi:type="dcterms:W3CDTF">2024-11-08T00:10:20Z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BDC7BBAE6B81485AA6946EDF6533CD49_13</vt:lpwstr>
  </property>
  <property fmtid="{D5CDD505-2E9C-101B-9397-08002B2CF9AE}" pid="3" name="KSOProductBuildVer">
    <vt:lpwstr>1033-12.2.0.18607</vt:lpwstr>
  </property>
</Properties>
</file>